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99" r:id="rId2"/>
    <p:sldId id="433" r:id="rId3"/>
    <p:sldId id="445" r:id="rId4"/>
    <p:sldId id="434" r:id="rId5"/>
    <p:sldId id="435" r:id="rId6"/>
    <p:sldId id="436" r:id="rId7"/>
    <p:sldId id="437" r:id="rId8"/>
    <p:sldId id="438" r:id="rId9"/>
    <p:sldId id="418" r:id="rId10"/>
    <p:sldId id="419" r:id="rId11"/>
    <p:sldId id="439" r:id="rId12"/>
    <p:sldId id="440" r:id="rId13"/>
    <p:sldId id="441" r:id="rId14"/>
    <p:sldId id="442" r:id="rId15"/>
    <p:sldId id="443" r:id="rId16"/>
    <p:sldId id="444" r:id="rId17"/>
    <p:sldId id="446" r:id="rId18"/>
    <p:sldId id="447" r:id="rId19"/>
    <p:sldId id="448" r:id="rId20"/>
    <p:sldId id="457" r:id="rId21"/>
    <p:sldId id="458" r:id="rId22"/>
    <p:sldId id="459" r:id="rId23"/>
    <p:sldId id="460" r:id="rId24"/>
    <p:sldId id="466" r:id="rId25"/>
    <p:sldId id="467" r:id="rId26"/>
    <p:sldId id="468" r:id="rId27"/>
    <p:sldId id="470" r:id="rId28"/>
    <p:sldId id="471" r:id="rId29"/>
    <p:sldId id="472" r:id="rId30"/>
    <p:sldId id="473" r:id="rId31"/>
    <p:sldId id="474" r:id="rId32"/>
    <p:sldId id="482" r:id="rId33"/>
    <p:sldId id="431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727" userDrawn="1">
          <p15:clr>
            <a:srgbClr val="A4A3A4"/>
          </p15:clr>
        </p15:guide>
        <p15:guide id="2" pos="38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E53"/>
    <a:srgbClr val="5B9BD5"/>
    <a:srgbClr val="F25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117" d="100"/>
          <a:sy n="117" d="100"/>
        </p:scale>
        <p:origin x="-354" y="-102"/>
      </p:cViewPr>
      <p:guideLst>
        <p:guide orient="horz" pos="2727"/>
        <p:guide pos="38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49" d="100"/>
          <a:sy n="49" d="100"/>
        </p:scale>
        <p:origin x="1842" y="54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D0A613-8F2A-46E3-898F-F78586AE8E1D}" type="doc">
      <dgm:prSet loTypeId="urn:microsoft.com/office/officeart/2005/8/layout/hierarchy6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E02D7A-302E-435A-BA2A-62A2BF03F5D8}">
      <dgm:prSet phldrT="[Текст]" custT="1"/>
      <dgm:spPr/>
      <dgm:t>
        <a:bodyPr/>
        <a:lstStyle/>
        <a:p>
          <a:r>
            <a:rPr lang="ru-RU" sz="28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rPr>
            <a:t>Что оценивает </a:t>
          </a:r>
          <a:r>
            <a:rPr lang="ru-RU" sz="28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rPr>
            <a:t>PISA?</a:t>
          </a:r>
          <a:endParaRPr lang="ru-RU" sz="2800" dirty="0">
            <a:solidFill>
              <a:schemeClr val="bg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1A3D1D-2933-4D7E-904C-23EE0DBF5F79}" type="parTrans" cxnId="{572C73F3-1297-42A2-B90A-39276B51855F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D4B259-53A2-4EE3-B79B-1D12A4FA45FA}" type="sibTrans" cxnId="{572C73F3-1297-42A2-B90A-39276B51855F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31E88D-B7C4-4CC0-8694-49AD0BE370F0}" type="asst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Формулировать  </a:t>
          </a:r>
        </a:p>
      </dgm:t>
    </dgm:pt>
    <dgm:pt modelId="{7FF8B2E6-C96A-40C5-8F19-63D045CE604F}" type="parTrans" cxnId="{A4B391B0-19FC-4CD7-8FFA-189556FDF74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FC81D6-9E4D-40DB-950C-F96B4FEBB314}" type="sibTrans" cxnId="{A4B391B0-19FC-4CD7-8FFA-189556FDF74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707C66-BE1F-42FC-A9D6-31BBF8FEB84B}">
      <dgm:prSet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Применять</a:t>
          </a:r>
        </a:p>
      </dgm:t>
    </dgm:pt>
    <dgm:pt modelId="{1E7004B8-B711-420E-9909-0E323EF8267B}" type="parTrans" cxnId="{1F62AD40-148C-44F6-91CC-67E9EFD76CA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03C53C-C7DB-487C-8AD5-2ECDF508D3C1}" type="sibTrans" cxnId="{1F62AD40-148C-44F6-91CC-67E9EFD76CA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164596-F291-4272-A74A-DDA1083956E3}">
      <dgm:prSet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Интерпретировать</a:t>
          </a:r>
        </a:p>
      </dgm:t>
    </dgm:pt>
    <dgm:pt modelId="{3849A068-6794-4C80-807A-FA08DA82EEBE}" type="parTrans" cxnId="{4E19E063-C34F-4C42-8ADC-E438074E0462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8E6D89-B4C2-477D-9C8A-35F894E785CB}" type="sibTrans" cxnId="{4E19E063-C34F-4C42-8ADC-E438074E0462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940BE-B7B3-4E82-9367-79F9BA555EB3}">
      <dgm:prSet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Рассуждать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D53D98-EAFB-4FAB-B2AC-6662A1B83EE2}" type="parTrans" cxnId="{2B042734-D824-4EF2-8597-BE599171B605}">
      <dgm:prSet/>
      <dgm:spPr/>
      <dgm:t>
        <a:bodyPr/>
        <a:lstStyle/>
        <a:p>
          <a:endParaRPr lang="ru-RU"/>
        </a:p>
      </dgm:t>
    </dgm:pt>
    <dgm:pt modelId="{DEA66665-143D-4DEF-BDF1-4AB01744FEFC}" type="sibTrans" cxnId="{2B042734-D824-4EF2-8597-BE599171B605}">
      <dgm:prSet/>
      <dgm:spPr/>
      <dgm:t>
        <a:bodyPr/>
        <a:lstStyle/>
        <a:p>
          <a:endParaRPr lang="ru-RU"/>
        </a:p>
      </dgm:t>
    </dgm:pt>
    <dgm:pt modelId="{E390660A-A906-4FDF-909A-FE08D2A51F8A}" type="pres">
      <dgm:prSet presAssocID="{1AD0A613-8F2A-46E3-898F-F78586AE8E1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F165EB-26AA-4B01-B146-B5E7CAA97F3E}" type="pres">
      <dgm:prSet presAssocID="{1AD0A613-8F2A-46E3-898F-F78586AE8E1D}" presName="hierFlow" presStyleCnt="0"/>
      <dgm:spPr/>
    </dgm:pt>
    <dgm:pt modelId="{61B3851B-EF2F-4138-9B9C-524DD14A47F6}" type="pres">
      <dgm:prSet presAssocID="{1AD0A613-8F2A-46E3-898F-F78586AE8E1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034DFE7-88A3-48B0-AF3F-D53CBA1D99F0}" type="pres">
      <dgm:prSet presAssocID="{02E02D7A-302E-435A-BA2A-62A2BF03F5D8}" presName="Name14" presStyleCnt="0"/>
      <dgm:spPr/>
    </dgm:pt>
    <dgm:pt modelId="{7157CDE4-4052-49EB-8377-A053246A99E4}" type="pres">
      <dgm:prSet presAssocID="{02E02D7A-302E-435A-BA2A-62A2BF03F5D8}" presName="level1Shape" presStyleLbl="node0" presStyleIdx="0" presStyleCnt="1" custScaleX="152844" custScaleY="716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7954BD-1E47-4F7E-8049-BF20AE7ACAA7}" type="pres">
      <dgm:prSet presAssocID="{02E02D7A-302E-435A-BA2A-62A2BF03F5D8}" presName="hierChild2" presStyleCnt="0"/>
      <dgm:spPr/>
    </dgm:pt>
    <dgm:pt modelId="{DD271A81-E524-4BBE-8E9D-06D790EF91DF}" type="pres">
      <dgm:prSet presAssocID="{7FF8B2E6-C96A-40C5-8F19-63D045CE604F}" presName="Name19" presStyleLbl="parChTrans1D2" presStyleIdx="0" presStyleCnt="4"/>
      <dgm:spPr/>
      <dgm:t>
        <a:bodyPr/>
        <a:lstStyle/>
        <a:p>
          <a:endParaRPr lang="ru-RU"/>
        </a:p>
      </dgm:t>
    </dgm:pt>
    <dgm:pt modelId="{0E1C15AD-CE38-4260-8F51-CA6B9FF11D63}" type="pres">
      <dgm:prSet presAssocID="{9931E88D-B7C4-4CC0-8694-49AD0BE370F0}" presName="Name21" presStyleCnt="0"/>
      <dgm:spPr/>
    </dgm:pt>
    <dgm:pt modelId="{AD180039-7C97-46EF-BCAE-E7CACA93CB06}" type="pres">
      <dgm:prSet presAssocID="{9931E88D-B7C4-4CC0-8694-49AD0BE370F0}" presName="level2Shape" presStyleLbl="asst1" presStyleIdx="0" presStyleCnt="1" custScaleX="102096"/>
      <dgm:spPr/>
      <dgm:t>
        <a:bodyPr/>
        <a:lstStyle/>
        <a:p>
          <a:endParaRPr lang="ru-RU"/>
        </a:p>
      </dgm:t>
    </dgm:pt>
    <dgm:pt modelId="{247C615F-931F-43CB-A976-DA672B99D432}" type="pres">
      <dgm:prSet presAssocID="{9931E88D-B7C4-4CC0-8694-49AD0BE370F0}" presName="hierChild3" presStyleCnt="0"/>
      <dgm:spPr/>
    </dgm:pt>
    <dgm:pt modelId="{1CBD005B-C653-4457-A2DA-E6FA401A9765}" type="pres">
      <dgm:prSet presAssocID="{1E7004B8-B711-420E-9909-0E323EF8267B}" presName="Name19" presStyleLbl="parChTrans1D2" presStyleIdx="1" presStyleCnt="4"/>
      <dgm:spPr/>
      <dgm:t>
        <a:bodyPr/>
        <a:lstStyle/>
        <a:p>
          <a:endParaRPr lang="ru-RU"/>
        </a:p>
      </dgm:t>
    </dgm:pt>
    <dgm:pt modelId="{767CD201-7CB7-438E-8024-DE346B60F2CC}" type="pres">
      <dgm:prSet presAssocID="{20707C66-BE1F-42FC-A9D6-31BBF8FEB84B}" presName="Name21" presStyleCnt="0"/>
      <dgm:spPr/>
    </dgm:pt>
    <dgm:pt modelId="{02676A2D-1E9D-4511-B226-BF7478F43347}" type="pres">
      <dgm:prSet presAssocID="{20707C66-BE1F-42FC-A9D6-31BBF8FEB84B}" presName="level2Shape" presStyleLbl="node2" presStyleIdx="0" presStyleCnt="3" custScaleX="103678" custLinFactNeighborX="-4439" custLinFactNeighborY="-2164"/>
      <dgm:spPr/>
      <dgm:t>
        <a:bodyPr/>
        <a:lstStyle/>
        <a:p>
          <a:endParaRPr lang="ru-RU"/>
        </a:p>
      </dgm:t>
    </dgm:pt>
    <dgm:pt modelId="{25F178A6-65E9-47C2-ACE6-2AA42D783B6D}" type="pres">
      <dgm:prSet presAssocID="{20707C66-BE1F-42FC-A9D6-31BBF8FEB84B}" presName="hierChild3" presStyleCnt="0"/>
      <dgm:spPr/>
    </dgm:pt>
    <dgm:pt modelId="{077DBB01-7B68-464D-911D-7FB4ABA61820}" type="pres">
      <dgm:prSet presAssocID="{3849A068-6794-4C80-807A-FA08DA82EEBE}" presName="Name19" presStyleLbl="parChTrans1D2" presStyleIdx="2" presStyleCnt="4"/>
      <dgm:spPr/>
      <dgm:t>
        <a:bodyPr/>
        <a:lstStyle/>
        <a:p>
          <a:endParaRPr lang="ru-RU"/>
        </a:p>
      </dgm:t>
    </dgm:pt>
    <dgm:pt modelId="{813E5016-8FE0-4170-85EB-B3177C16F19A}" type="pres">
      <dgm:prSet presAssocID="{12164596-F291-4272-A74A-DDA1083956E3}" presName="Name21" presStyleCnt="0"/>
      <dgm:spPr/>
    </dgm:pt>
    <dgm:pt modelId="{5A010EAF-71ED-46AA-8373-CFB13959F1C5}" type="pres">
      <dgm:prSet presAssocID="{12164596-F291-4272-A74A-DDA1083956E3}" presName="level2Shape" presStyleLbl="node2" presStyleIdx="1" presStyleCnt="3" custScaleX="103633"/>
      <dgm:spPr/>
      <dgm:t>
        <a:bodyPr/>
        <a:lstStyle/>
        <a:p>
          <a:endParaRPr lang="ru-RU"/>
        </a:p>
      </dgm:t>
    </dgm:pt>
    <dgm:pt modelId="{CAF42EED-826D-4878-B2EE-55B575C57836}" type="pres">
      <dgm:prSet presAssocID="{12164596-F291-4272-A74A-DDA1083956E3}" presName="hierChild3" presStyleCnt="0"/>
      <dgm:spPr/>
    </dgm:pt>
    <dgm:pt modelId="{F5C7EE08-E7AA-4BEA-81CB-AF60833DFC56}" type="pres">
      <dgm:prSet presAssocID="{4ED53D98-EAFB-4FAB-B2AC-6662A1B83EE2}" presName="Name19" presStyleLbl="parChTrans1D2" presStyleIdx="3" presStyleCnt="4"/>
      <dgm:spPr/>
      <dgm:t>
        <a:bodyPr/>
        <a:lstStyle/>
        <a:p>
          <a:endParaRPr lang="ru-RU"/>
        </a:p>
      </dgm:t>
    </dgm:pt>
    <dgm:pt modelId="{E9FBC79A-C2DC-4B82-A470-BEA256220AFC}" type="pres">
      <dgm:prSet presAssocID="{E99940BE-B7B3-4E82-9367-79F9BA555EB3}" presName="Name21" presStyleCnt="0"/>
      <dgm:spPr/>
    </dgm:pt>
    <dgm:pt modelId="{BE54B5C6-DAA4-485A-96BE-D249322A21B4}" type="pres">
      <dgm:prSet presAssocID="{E99940BE-B7B3-4E82-9367-79F9BA555EB3}" presName="level2Shape" presStyleLbl="node2" presStyleIdx="2" presStyleCnt="3"/>
      <dgm:spPr/>
      <dgm:t>
        <a:bodyPr/>
        <a:lstStyle/>
        <a:p>
          <a:endParaRPr lang="ru-RU"/>
        </a:p>
      </dgm:t>
    </dgm:pt>
    <dgm:pt modelId="{AE2CDD35-5914-4DCA-A7D5-14811339F34A}" type="pres">
      <dgm:prSet presAssocID="{E99940BE-B7B3-4E82-9367-79F9BA555EB3}" presName="hierChild3" presStyleCnt="0"/>
      <dgm:spPr/>
    </dgm:pt>
    <dgm:pt modelId="{38096EB6-BC50-4589-9E0F-808FE5643415}" type="pres">
      <dgm:prSet presAssocID="{1AD0A613-8F2A-46E3-898F-F78586AE8E1D}" presName="bgShapesFlow" presStyleCnt="0"/>
      <dgm:spPr/>
    </dgm:pt>
  </dgm:ptLst>
  <dgm:cxnLst>
    <dgm:cxn modelId="{8EF4FE42-46D2-4DB7-BCDA-526FF017B9C2}" type="presOf" srcId="{9931E88D-B7C4-4CC0-8694-49AD0BE370F0}" destId="{AD180039-7C97-46EF-BCAE-E7CACA93CB06}" srcOrd="0" destOrd="0" presId="urn:microsoft.com/office/officeart/2005/8/layout/hierarchy6"/>
    <dgm:cxn modelId="{4CB889C3-751F-4701-97B4-9E542B8A6B75}" type="presOf" srcId="{12164596-F291-4272-A74A-DDA1083956E3}" destId="{5A010EAF-71ED-46AA-8373-CFB13959F1C5}" srcOrd="0" destOrd="0" presId="urn:microsoft.com/office/officeart/2005/8/layout/hierarchy6"/>
    <dgm:cxn modelId="{30089206-8AFC-49FD-B290-B77DD89BE18C}" type="presOf" srcId="{7FF8B2E6-C96A-40C5-8F19-63D045CE604F}" destId="{DD271A81-E524-4BBE-8E9D-06D790EF91DF}" srcOrd="0" destOrd="0" presId="urn:microsoft.com/office/officeart/2005/8/layout/hierarchy6"/>
    <dgm:cxn modelId="{572C73F3-1297-42A2-B90A-39276B51855F}" srcId="{1AD0A613-8F2A-46E3-898F-F78586AE8E1D}" destId="{02E02D7A-302E-435A-BA2A-62A2BF03F5D8}" srcOrd="0" destOrd="0" parTransId="{9E1A3D1D-2933-4D7E-904C-23EE0DBF5F79}" sibTransId="{A5D4B259-53A2-4EE3-B79B-1D12A4FA45FA}"/>
    <dgm:cxn modelId="{1BE650C4-434A-411E-B2BB-AFD29920EF2B}" type="presOf" srcId="{1AD0A613-8F2A-46E3-898F-F78586AE8E1D}" destId="{E390660A-A906-4FDF-909A-FE08D2A51F8A}" srcOrd="0" destOrd="0" presId="urn:microsoft.com/office/officeart/2005/8/layout/hierarchy6"/>
    <dgm:cxn modelId="{10C76566-28FF-4AC7-8840-60BF867282CA}" type="presOf" srcId="{02E02D7A-302E-435A-BA2A-62A2BF03F5D8}" destId="{7157CDE4-4052-49EB-8377-A053246A99E4}" srcOrd="0" destOrd="0" presId="urn:microsoft.com/office/officeart/2005/8/layout/hierarchy6"/>
    <dgm:cxn modelId="{753BB8DD-9A1B-402A-A1AE-EAB329883A42}" type="presOf" srcId="{4ED53D98-EAFB-4FAB-B2AC-6662A1B83EE2}" destId="{F5C7EE08-E7AA-4BEA-81CB-AF60833DFC56}" srcOrd="0" destOrd="0" presId="urn:microsoft.com/office/officeart/2005/8/layout/hierarchy6"/>
    <dgm:cxn modelId="{A4B391B0-19FC-4CD7-8FFA-189556FDF74B}" srcId="{02E02D7A-302E-435A-BA2A-62A2BF03F5D8}" destId="{9931E88D-B7C4-4CC0-8694-49AD0BE370F0}" srcOrd="0" destOrd="0" parTransId="{7FF8B2E6-C96A-40C5-8F19-63D045CE604F}" sibTransId="{7BFC81D6-9E4D-40DB-950C-F96B4FEBB314}"/>
    <dgm:cxn modelId="{4E19E063-C34F-4C42-8ADC-E438074E0462}" srcId="{02E02D7A-302E-435A-BA2A-62A2BF03F5D8}" destId="{12164596-F291-4272-A74A-DDA1083956E3}" srcOrd="2" destOrd="0" parTransId="{3849A068-6794-4C80-807A-FA08DA82EEBE}" sibTransId="{968E6D89-B4C2-477D-9C8A-35F894E785CB}"/>
    <dgm:cxn modelId="{2B042734-D824-4EF2-8597-BE599171B605}" srcId="{02E02D7A-302E-435A-BA2A-62A2BF03F5D8}" destId="{E99940BE-B7B3-4E82-9367-79F9BA555EB3}" srcOrd="3" destOrd="0" parTransId="{4ED53D98-EAFB-4FAB-B2AC-6662A1B83EE2}" sibTransId="{DEA66665-143D-4DEF-BDF1-4AB01744FEFC}"/>
    <dgm:cxn modelId="{1F62AD40-148C-44F6-91CC-67E9EFD76CA4}" srcId="{02E02D7A-302E-435A-BA2A-62A2BF03F5D8}" destId="{20707C66-BE1F-42FC-A9D6-31BBF8FEB84B}" srcOrd="1" destOrd="0" parTransId="{1E7004B8-B711-420E-9909-0E323EF8267B}" sibTransId="{6803C53C-C7DB-487C-8AD5-2ECDF508D3C1}"/>
    <dgm:cxn modelId="{CFE8C3CE-398B-4BF8-8E73-6A7259DFACCA}" type="presOf" srcId="{1E7004B8-B711-420E-9909-0E323EF8267B}" destId="{1CBD005B-C653-4457-A2DA-E6FA401A9765}" srcOrd="0" destOrd="0" presId="urn:microsoft.com/office/officeart/2005/8/layout/hierarchy6"/>
    <dgm:cxn modelId="{C01BD37A-123D-47FC-98AF-9A19B4015BD4}" type="presOf" srcId="{3849A068-6794-4C80-807A-FA08DA82EEBE}" destId="{077DBB01-7B68-464D-911D-7FB4ABA61820}" srcOrd="0" destOrd="0" presId="urn:microsoft.com/office/officeart/2005/8/layout/hierarchy6"/>
    <dgm:cxn modelId="{97F6E1C3-3FE3-478B-AEBA-070F0E719812}" type="presOf" srcId="{20707C66-BE1F-42FC-A9D6-31BBF8FEB84B}" destId="{02676A2D-1E9D-4511-B226-BF7478F43347}" srcOrd="0" destOrd="0" presId="urn:microsoft.com/office/officeart/2005/8/layout/hierarchy6"/>
    <dgm:cxn modelId="{BCD23729-3AE0-4A86-B5A7-45C27D883E67}" type="presOf" srcId="{E99940BE-B7B3-4E82-9367-79F9BA555EB3}" destId="{BE54B5C6-DAA4-485A-96BE-D249322A21B4}" srcOrd="0" destOrd="0" presId="urn:microsoft.com/office/officeart/2005/8/layout/hierarchy6"/>
    <dgm:cxn modelId="{4827B54A-D281-4CD5-8F5F-E0273CE616E4}" type="presParOf" srcId="{E390660A-A906-4FDF-909A-FE08D2A51F8A}" destId="{59F165EB-26AA-4B01-B146-B5E7CAA97F3E}" srcOrd="0" destOrd="0" presId="urn:microsoft.com/office/officeart/2005/8/layout/hierarchy6"/>
    <dgm:cxn modelId="{6DF3A113-9113-41F9-9C46-A450CD2EE516}" type="presParOf" srcId="{59F165EB-26AA-4B01-B146-B5E7CAA97F3E}" destId="{61B3851B-EF2F-4138-9B9C-524DD14A47F6}" srcOrd="0" destOrd="0" presId="urn:microsoft.com/office/officeart/2005/8/layout/hierarchy6"/>
    <dgm:cxn modelId="{E5F49362-A9D1-41BA-AF3F-3A52FEF40E03}" type="presParOf" srcId="{61B3851B-EF2F-4138-9B9C-524DD14A47F6}" destId="{5034DFE7-88A3-48B0-AF3F-D53CBA1D99F0}" srcOrd="0" destOrd="0" presId="urn:microsoft.com/office/officeart/2005/8/layout/hierarchy6"/>
    <dgm:cxn modelId="{FD2CFACE-0DC5-4E75-AE73-ADF2ED7846B3}" type="presParOf" srcId="{5034DFE7-88A3-48B0-AF3F-D53CBA1D99F0}" destId="{7157CDE4-4052-49EB-8377-A053246A99E4}" srcOrd="0" destOrd="0" presId="urn:microsoft.com/office/officeart/2005/8/layout/hierarchy6"/>
    <dgm:cxn modelId="{7F6F447F-AD8D-4496-BDF9-5C5A00E5193E}" type="presParOf" srcId="{5034DFE7-88A3-48B0-AF3F-D53CBA1D99F0}" destId="{B37954BD-1E47-4F7E-8049-BF20AE7ACAA7}" srcOrd="1" destOrd="0" presId="urn:microsoft.com/office/officeart/2005/8/layout/hierarchy6"/>
    <dgm:cxn modelId="{BA689864-F3E4-4435-825B-48FB3B872205}" type="presParOf" srcId="{B37954BD-1E47-4F7E-8049-BF20AE7ACAA7}" destId="{DD271A81-E524-4BBE-8E9D-06D790EF91DF}" srcOrd="0" destOrd="0" presId="urn:microsoft.com/office/officeart/2005/8/layout/hierarchy6"/>
    <dgm:cxn modelId="{F08958CF-153B-4046-8560-5441617AB2C0}" type="presParOf" srcId="{B37954BD-1E47-4F7E-8049-BF20AE7ACAA7}" destId="{0E1C15AD-CE38-4260-8F51-CA6B9FF11D63}" srcOrd="1" destOrd="0" presId="urn:microsoft.com/office/officeart/2005/8/layout/hierarchy6"/>
    <dgm:cxn modelId="{C812037D-3986-4181-9AC9-F31A28441FC5}" type="presParOf" srcId="{0E1C15AD-CE38-4260-8F51-CA6B9FF11D63}" destId="{AD180039-7C97-46EF-BCAE-E7CACA93CB06}" srcOrd="0" destOrd="0" presId="urn:microsoft.com/office/officeart/2005/8/layout/hierarchy6"/>
    <dgm:cxn modelId="{590DA3E6-FF0E-49C6-AD3C-DF688CEE6E90}" type="presParOf" srcId="{0E1C15AD-CE38-4260-8F51-CA6B9FF11D63}" destId="{247C615F-931F-43CB-A976-DA672B99D432}" srcOrd="1" destOrd="0" presId="urn:microsoft.com/office/officeart/2005/8/layout/hierarchy6"/>
    <dgm:cxn modelId="{A484DE7C-8689-4075-A32B-9D7A8B37755A}" type="presParOf" srcId="{B37954BD-1E47-4F7E-8049-BF20AE7ACAA7}" destId="{1CBD005B-C653-4457-A2DA-E6FA401A9765}" srcOrd="2" destOrd="0" presId="urn:microsoft.com/office/officeart/2005/8/layout/hierarchy6"/>
    <dgm:cxn modelId="{A8AACE0F-4FBA-4D6C-B293-97392DCBCB92}" type="presParOf" srcId="{B37954BD-1E47-4F7E-8049-BF20AE7ACAA7}" destId="{767CD201-7CB7-438E-8024-DE346B60F2CC}" srcOrd="3" destOrd="0" presId="urn:microsoft.com/office/officeart/2005/8/layout/hierarchy6"/>
    <dgm:cxn modelId="{418121FE-1471-475E-B5B9-9B096A530489}" type="presParOf" srcId="{767CD201-7CB7-438E-8024-DE346B60F2CC}" destId="{02676A2D-1E9D-4511-B226-BF7478F43347}" srcOrd="0" destOrd="0" presId="urn:microsoft.com/office/officeart/2005/8/layout/hierarchy6"/>
    <dgm:cxn modelId="{E9ACB64C-CFA2-4534-88AF-741882379319}" type="presParOf" srcId="{767CD201-7CB7-438E-8024-DE346B60F2CC}" destId="{25F178A6-65E9-47C2-ACE6-2AA42D783B6D}" srcOrd="1" destOrd="0" presId="urn:microsoft.com/office/officeart/2005/8/layout/hierarchy6"/>
    <dgm:cxn modelId="{0FA66A66-0B22-47B3-BF0F-9CB3EA5C1712}" type="presParOf" srcId="{B37954BD-1E47-4F7E-8049-BF20AE7ACAA7}" destId="{077DBB01-7B68-464D-911D-7FB4ABA61820}" srcOrd="4" destOrd="0" presId="urn:microsoft.com/office/officeart/2005/8/layout/hierarchy6"/>
    <dgm:cxn modelId="{1CFD1DAF-B884-4C23-806D-056CFC999CE2}" type="presParOf" srcId="{B37954BD-1E47-4F7E-8049-BF20AE7ACAA7}" destId="{813E5016-8FE0-4170-85EB-B3177C16F19A}" srcOrd="5" destOrd="0" presId="urn:microsoft.com/office/officeart/2005/8/layout/hierarchy6"/>
    <dgm:cxn modelId="{F379C2FD-E78A-401C-9BF0-E13E82503269}" type="presParOf" srcId="{813E5016-8FE0-4170-85EB-B3177C16F19A}" destId="{5A010EAF-71ED-46AA-8373-CFB13959F1C5}" srcOrd="0" destOrd="0" presId="urn:microsoft.com/office/officeart/2005/8/layout/hierarchy6"/>
    <dgm:cxn modelId="{96DDD6D5-9F0C-4C49-8BD4-FE3B3375E0C5}" type="presParOf" srcId="{813E5016-8FE0-4170-85EB-B3177C16F19A}" destId="{CAF42EED-826D-4878-B2EE-55B575C57836}" srcOrd="1" destOrd="0" presId="urn:microsoft.com/office/officeart/2005/8/layout/hierarchy6"/>
    <dgm:cxn modelId="{3B21C2BF-7EBB-47D2-A5CA-DD24850C810C}" type="presParOf" srcId="{B37954BD-1E47-4F7E-8049-BF20AE7ACAA7}" destId="{F5C7EE08-E7AA-4BEA-81CB-AF60833DFC56}" srcOrd="6" destOrd="0" presId="urn:microsoft.com/office/officeart/2005/8/layout/hierarchy6"/>
    <dgm:cxn modelId="{5950D74E-4999-46A7-AFB3-95986FC7265F}" type="presParOf" srcId="{B37954BD-1E47-4F7E-8049-BF20AE7ACAA7}" destId="{E9FBC79A-C2DC-4B82-A470-BEA256220AFC}" srcOrd="7" destOrd="0" presId="urn:microsoft.com/office/officeart/2005/8/layout/hierarchy6"/>
    <dgm:cxn modelId="{6F9FAD6E-F758-4546-A123-2BFD8CA8C793}" type="presParOf" srcId="{E9FBC79A-C2DC-4B82-A470-BEA256220AFC}" destId="{BE54B5C6-DAA4-485A-96BE-D249322A21B4}" srcOrd="0" destOrd="0" presId="urn:microsoft.com/office/officeart/2005/8/layout/hierarchy6"/>
    <dgm:cxn modelId="{E9DC4176-58BA-4406-84F8-51A864B47236}" type="presParOf" srcId="{E9FBC79A-C2DC-4B82-A470-BEA256220AFC}" destId="{AE2CDD35-5914-4DCA-A7D5-14811339F34A}" srcOrd="1" destOrd="0" presId="urn:microsoft.com/office/officeart/2005/8/layout/hierarchy6"/>
    <dgm:cxn modelId="{07788DD5-46D7-419D-989A-58E9300C12A6}" type="presParOf" srcId="{E390660A-A906-4FDF-909A-FE08D2A51F8A}" destId="{38096EB6-BC50-4589-9E0F-808FE5643415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7CDE4-4052-49EB-8377-A053246A99E4}">
      <dsp:nvSpPr>
        <dsp:cNvPr id="0" name=""/>
        <dsp:cNvSpPr/>
      </dsp:nvSpPr>
      <dsp:spPr>
        <a:xfrm>
          <a:off x="4184995" y="93570"/>
          <a:ext cx="3015009" cy="941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rPr>
            <a:t>Что оценивает </a:t>
          </a:r>
          <a:r>
            <a:rPr lang="ru-RU" sz="28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rPr>
            <a:t>PISA?</a:t>
          </a:r>
          <a:endParaRPr lang="ru-RU" sz="2800" kern="1200" dirty="0">
            <a:solidFill>
              <a:schemeClr val="bg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2578" y="121153"/>
        <a:ext cx="2959843" cy="886595"/>
      </dsp:txXfrm>
    </dsp:sp>
    <dsp:sp modelId="{DD271A81-E524-4BBE-8E9D-06D790EF91DF}">
      <dsp:nvSpPr>
        <dsp:cNvPr id="0" name=""/>
        <dsp:cNvSpPr/>
      </dsp:nvSpPr>
      <dsp:spPr>
        <a:xfrm>
          <a:off x="1773810" y="1035331"/>
          <a:ext cx="3918689" cy="526028"/>
        </a:xfrm>
        <a:custGeom>
          <a:avLst/>
          <a:gdLst/>
          <a:ahLst/>
          <a:cxnLst/>
          <a:rect l="0" t="0" r="0" b="0"/>
          <a:pathLst>
            <a:path>
              <a:moveTo>
                <a:pt x="3918689" y="0"/>
              </a:moveTo>
              <a:lnTo>
                <a:pt x="3918689" y="263014"/>
              </a:lnTo>
              <a:lnTo>
                <a:pt x="0" y="263014"/>
              </a:lnTo>
              <a:lnTo>
                <a:pt x="0" y="5260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180039-7C97-46EF-BCAE-E7CACA93CB06}">
      <dsp:nvSpPr>
        <dsp:cNvPr id="0" name=""/>
        <dsp:cNvSpPr/>
      </dsp:nvSpPr>
      <dsp:spPr>
        <a:xfrm>
          <a:off x="766834" y="1561359"/>
          <a:ext cx="2013951" cy="13150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Формулировать  </a:t>
          </a:r>
        </a:p>
      </dsp:txBody>
      <dsp:txXfrm>
        <a:off x="805351" y="1599876"/>
        <a:ext cx="1936917" cy="1238036"/>
      </dsp:txXfrm>
    </dsp:sp>
    <dsp:sp modelId="{1CBD005B-C653-4457-A2DA-E6FA401A9765}">
      <dsp:nvSpPr>
        <dsp:cNvPr id="0" name=""/>
        <dsp:cNvSpPr/>
      </dsp:nvSpPr>
      <dsp:spPr>
        <a:xfrm>
          <a:off x="4307582" y="1035331"/>
          <a:ext cx="1384917" cy="497570"/>
        </a:xfrm>
        <a:custGeom>
          <a:avLst/>
          <a:gdLst/>
          <a:ahLst/>
          <a:cxnLst/>
          <a:rect l="0" t="0" r="0" b="0"/>
          <a:pathLst>
            <a:path>
              <a:moveTo>
                <a:pt x="1384917" y="0"/>
              </a:moveTo>
              <a:lnTo>
                <a:pt x="1384917" y="248785"/>
              </a:lnTo>
              <a:lnTo>
                <a:pt x="0" y="248785"/>
              </a:lnTo>
              <a:lnTo>
                <a:pt x="0" y="4975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676A2D-1E9D-4511-B226-BF7478F43347}">
      <dsp:nvSpPr>
        <dsp:cNvPr id="0" name=""/>
        <dsp:cNvSpPr/>
      </dsp:nvSpPr>
      <dsp:spPr>
        <a:xfrm>
          <a:off x="3285004" y="1532901"/>
          <a:ext cx="2045157" cy="13150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Применять</a:t>
          </a:r>
        </a:p>
      </dsp:txBody>
      <dsp:txXfrm>
        <a:off x="3323521" y="1571418"/>
        <a:ext cx="1968123" cy="1238036"/>
      </dsp:txXfrm>
    </dsp:sp>
    <dsp:sp modelId="{077DBB01-7B68-464D-911D-7FB4ABA61820}">
      <dsp:nvSpPr>
        <dsp:cNvPr id="0" name=""/>
        <dsp:cNvSpPr/>
      </dsp:nvSpPr>
      <dsp:spPr>
        <a:xfrm>
          <a:off x="5692500" y="1035331"/>
          <a:ext cx="1339142" cy="526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014"/>
              </a:lnTo>
              <a:lnTo>
                <a:pt x="1339142" y="263014"/>
              </a:lnTo>
              <a:lnTo>
                <a:pt x="1339142" y="5260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010EAF-71ED-46AA-8373-CFB13959F1C5}">
      <dsp:nvSpPr>
        <dsp:cNvPr id="0" name=""/>
        <dsp:cNvSpPr/>
      </dsp:nvSpPr>
      <dsp:spPr>
        <a:xfrm>
          <a:off x="6009507" y="1561359"/>
          <a:ext cx="2044270" cy="13150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Интерпретировать</a:t>
          </a:r>
        </a:p>
      </dsp:txBody>
      <dsp:txXfrm>
        <a:off x="6048024" y="1599876"/>
        <a:ext cx="1967236" cy="1238036"/>
      </dsp:txXfrm>
    </dsp:sp>
    <dsp:sp modelId="{F5C7EE08-E7AA-4BEA-81CB-AF60833DFC56}">
      <dsp:nvSpPr>
        <dsp:cNvPr id="0" name=""/>
        <dsp:cNvSpPr/>
      </dsp:nvSpPr>
      <dsp:spPr>
        <a:xfrm>
          <a:off x="5692500" y="1035331"/>
          <a:ext cx="3939362" cy="526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014"/>
              </a:lnTo>
              <a:lnTo>
                <a:pt x="3939362" y="263014"/>
              </a:lnTo>
              <a:lnTo>
                <a:pt x="3939362" y="5260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54B5C6-DAA4-485A-96BE-D249322A21B4}">
      <dsp:nvSpPr>
        <dsp:cNvPr id="0" name=""/>
        <dsp:cNvSpPr/>
      </dsp:nvSpPr>
      <dsp:spPr>
        <a:xfrm>
          <a:off x="8645559" y="1561359"/>
          <a:ext cx="1972605" cy="13150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Рассуждать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84076" y="1599876"/>
        <a:ext cx="1895571" cy="1238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94B820AE-1B2A-445C-A4B2-53F384576E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35BC12C-CF8A-4105-A637-3CBF472604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BB132-54F2-4220-ACD1-3781FBD8318F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2E1266E-0183-4E8F-B15A-84742DCE61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2778227-954E-404E-AF04-7C532D66E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F62D6-C5AE-49CC-9150-67E0182FD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170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52784-35A0-4414-A74F-935EA47DDBA3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DB9E20-62D8-40A6-A827-A23FA2AF3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377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DE632A7-A106-419F-9659-D1F2DFD45393}" type="slidenum">
              <a:rPr lang="ru-RU" altLang="ru-RU" smtClean="0">
                <a:latin typeface="Times New Roman" pitchFamily="18" charset="0"/>
              </a:rPr>
              <a:pPr/>
              <a:t>11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73F95AC-C024-40AD-A5C8-8F8004E4BCBC}" type="slidenum">
              <a:rPr lang="ru-RU" altLang="ru-RU" smtClean="0">
                <a:latin typeface="Times New Roman" pitchFamily="18" charset="0"/>
              </a:rPr>
              <a:pPr/>
              <a:t>12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0BD373D-2BF7-4411-827D-04A5EE86F716}" type="slidenum">
              <a:rPr lang="ru-RU" altLang="ru-RU" smtClean="0">
                <a:latin typeface="Times New Roman" pitchFamily="18" charset="0"/>
              </a:rPr>
              <a:pPr/>
              <a:t>13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3AD2AC3-89C3-48B6-9767-31E8D0F357AE}" type="slidenum">
              <a:rPr lang="ru-RU" altLang="ru-RU" smtClean="0">
                <a:latin typeface="Times New Roman" pitchFamily="18" charset="0"/>
              </a:rPr>
              <a:pPr/>
              <a:t>14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D6B2890-647C-42A9-9379-B74B7C649D03}" type="slidenum">
              <a:rPr lang="ru-RU" altLang="ru-RU" smtClean="0">
                <a:latin typeface="Times New Roman" pitchFamily="18" charset="0"/>
              </a:rPr>
              <a:pPr/>
              <a:t>15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13B2ECF-EE99-4393-8302-59102CCA627E}" type="slidenum">
              <a:rPr lang="ru-RU" altLang="ru-RU" smtClean="0">
                <a:latin typeface="Times New Roman" pitchFamily="18" charset="0"/>
              </a:rPr>
              <a:pPr/>
              <a:t>16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DBC428-8A0F-41CB-95A7-F914F66F8ECF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0020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DBC428-8A0F-41CB-95A7-F914F66F8ECF}" type="slidenum">
              <a:rPr lang="ru-RU" altLang="ru-RU" smtClean="0"/>
              <a:pPr>
                <a:defRPr/>
              </a:pPr>
              <a:t>30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5711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DBC428-8A0F-41CB-95A7-F914F66F8ECF}" type="slidenum">
              <a:rPr lang="ru-RU" altLang="ru-RU" smtClean="0"/>
              <a:pPr>
                <a:defRPr/>
              </a:pPr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9713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CC1583-19C2-445C-95FA-A70871E05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3A5486A-C161-425C-A383-9D1AA1977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C422A5-B09C-47C4-9C8A-9B9C0517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7E6C82-6792-4FBB-A79A-3F80C4AF2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855793-DEBA-4AE8-B065-700CB954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43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6AB12F-3919-42A5-9D52-28C1DE361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5FE983-91ED-40FC-9704-B9703B862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5FD293-9E72-4E85-80A3-FF4D8D8E6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23688E-55E4-4D81-890E-EC336702E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7A172E-A83B-408A-B0A4-2E5F7035D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51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533554-5169-4CC7-A4B9-9D141DCB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108A324-4A63-43E6-9BBD-85864AB68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7C24C4-894C-409E-9E39-69CFA6E2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037769-3786-46C2-A86D-ED5F8347B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481EAF2-D9EA-4EE8-B9A7-F2E9680D8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62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679DA0-77CA-42D1-9E41-301657ACE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3C4ACEA-FC89-4D93-8E7C-FE16DB6CBD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D149FBB-7482-43D8-98B8-BF5BFD052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95205ED-E192-4047-A673-F6E4B0004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878A468-C1C1-4B5B-B81A-B95CA4BF0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74FA79D-0246-4C47-B9A0-628545E61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60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2D9698-40DB-4AB0-BD05-36AA0D1E7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14F902-6425-4FA6-93D4-724C523F5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049BD2-C62A-4E57-B887-C32B05B19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7E74049-94B3-49AA-8CD7-9172B01C5E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7109F05-4687-4CFD-A436-163973A05E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EAC0CE0-2AB5-4CBD-8E60-2ABDF6570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B3D1275-E8E5-480E-90E1-4EADE740B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BCDE941-E13C-4D42-AF56-C64BB08DF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44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70D95C-0797-4F7D-BC50-20E74033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6A4E088-2564-49AE-8E4F-8DD392A1C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1D8E9E9-6661-4367-AB64-688C61CDF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15DA628-06E5-4D9C-A79C-DB0B4A4F2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67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F5E2C55-0969-41E2-8FFB-082F86A7F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2CE4470-2816-455C-8E37-FC40595D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0095C40-48B2-41DD-A014-024576B74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55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5042B5-EF30-4606-8317-A279D26E4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A24599-6234-48CF-AD9E-314A84EAE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3D57904-A3CD-4307-A279-44285096D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EA95DA4-8BB1-4E7F-AF48-045C6736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65630F-C522-48EC-9F1F-E5EB2360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721C11B-307E-411A-A095-F9ECC0B47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67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431920-2195-4E28-AA90-D5435E4B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91F81EF-CBFD-4115-A513-0A50A4CDC8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C7EBD3-6E69-4898-8DE6-878FC9E5F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E07ABFA-DDA1-49CD-87EA-ED4C52707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3580AF6-21B1-4083-AAB1-2DACA204B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8C60580-281C-47D0-9648-B147512E3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1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CEC1A4-0E58-49C3-B439-240A1A987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D451F3B-FD5E-4E7C-85E3-1969A7FCC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B9DA68-4033-4F4D-BA02-F06DD5780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2F5F98-4F93-4447-9EB7-B7EBA245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E1C79D1-9967-4DDF-A07B-505B1BB8B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37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0057E58-D846-4199-8F9E-1C0B7031A8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14FF0D0-E51B-4909-9B60-E67E657A9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3366614-09B2-4A72-B948-DF23AB34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5A4C8D8-0894-4668-A55F-A450833BE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EE9E2D4-6B9E-42F2-85D8-22619C9B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30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844750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xmlns="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xmlns="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xmlns="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4706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BB7FDFF-D2AD-4235-A46C-DC66DD4D1013}"/>
              </a:ext>
            </a:extLst>
          </p:cNvPr>
          <p:cNvSpPr/>
          <p:nvPr userDrawn="1"/>
        </p:nvSpPr>
        <p:spPr>
          <a:xfrm>
            <a:off x="0" y="0"/>
            <a:ext cx="12192000" cy="234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4070D4A9-B599-4348-B256-0E428B8B82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5813" y="1314450"/>
            <a:ext cx="10664825" cy="103505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6EF77BD0-0A00-4EB4-9CDD-5A98ACBE15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843213"/>
            <a:ext cx="10612438" cy="37814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A9322F2F-857E-4FE4-BE4D-D21B4515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5216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BB7FDFF-D2AD-4235-A46C-DC66DD4D1013}"/>
              </a:ext>
            </a:extLst>
          </p:cNvPr>
          <p:cNvSpPr/>
          <p:nvPr userDrawn="1"/>
        </p:nvSpPr>
        <p:spPr>
          <a:xfrm>
            <a:off x="0" y="4509000"/>
            <a:ext cx="12192000" cy="234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4070D4A9-B599-4348-B256-0E428B8B82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5813" y="1314450"/>
            <a:ext cx="10664825" cy="292455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D6F7538-3390-41DD-B230-F5083FB82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3" y="55937"/>
            <a:ext cx="10515600" cy="9179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8257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AB6D58-97DC-44E4-9E0A-561EED96B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000" y="365125"/>
            <a:ext cx="7732800" cy="1038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BB7FDFF-D2AD-4235-A46C-DC66DD4D1013}"/>
              </a:ext>
            </a:extLst>
          </p:cNvPr>
          <p:cNvSpPr/>
          <p:nvPr userDrawn="1"/>
        </p:nvSpPr>
        <p:spPr>
          <a:xfrm>
            <a:off x="0" y="0"/>
            <a:ext cx="285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46014F-1F57-473C-840B-91CF6FA9A7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6638" y="1673225"/>
            <a:ext cx="7785100" cy="49514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9568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365125"/>
            <a:ext cx="5257801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8D8509-D379-49B3-A4FE-EDBEE064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0FB3E60-2F82-4C12-95B3-7ACC1B0E5862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xmlns="" id="{17DD4B55-CA6E-4B68-97C9-646C6EC1FB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850" y="-575"/>
            <a:ext cx="5186362" cy="685857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ECD6CA42-8F84-4EF7-AC44-C6D7CA7B5256}"/>
              </a:ext>
            </a:extLst>
          </p:cNvPr>
          <p:cNvGrpSpPr/>
          <p:nvPr userDrawn="1"/>
        </p:nvGrpSpPr>
        <p:grpSpPr>
          <a:xfrm>
            <a:off x="5207212" y="36075"/>
            <a:ext cx="2844750" cy="274500"/>
            <a:chOff x="5228062" y="49500"/>
            <a:chExt cx="2844750" cy="274500"/>
          </a:xfrm>
          <a:solidFill>
            <a:schemeClr val="accent1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xmlns="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xmlns="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xmlns="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033588"/>
            <a:ext cx="5186363" cy="4049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4459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95E16D1-998B-48A7-9C66-2F192101B82F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48120B5-0C92-46E1-BAA0-BA8A5399D9C2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7BF0CE19-D07F-45F4-8B53-F4AE3EAC0AF5}"/>
              </a:ext>
            </a:extLst>
          </p:cNvPr>
          <p:cNvGrpSpPr/>
          <p:nvPr userDrawn="1"/>
        </p:nvGrpSpPr>
        <p:grpSpPr>
          <a:xfrm>
            <a:off x="4161000" y="15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56D0ED7C-6F6D-4A0C-B5BF-D4C886121974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9" name="Блок-схема: объединение 8">
              <a:extLst>
                <a:ext uri="{FF2B5EF4-FFF2-40B4-BE49-F238E27FC236}">
                  <a16:creationId xmlns:a16="http://schemas.microsoft.com/office/drawing/2014/main" xmlns="" id="{F6313D72-2173-410E-9DAC-5F683BF77D8C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9D0FFF0F-DED0-4533-AA04-278237E63B65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01E034F0-B288-495E-B8C4-5A4D6270B72C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2" name="Блок-схема: объединение 11">
              <a:extLst>
                <a:ext uri="{FF2B5EF4-FFF2-40B4-BE49-F238E27FC236}">
                  <a16:creationId xmlns:a16="http://schemas.microsoft.com/office/drawing/2014/main" xmlns="" id="{7F3095C1-9AE8-47F3-8F8B-8B149C02C892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sp>
        <p:nvSpPr>
          <p:cNvPr id="13" name="Рисунок 2">
            <a:extLst>
              <a:ext uri="{FF2B5EF4-FFF2-40B4-BE49-F238E27FC236}">
                <a16:creationId xmlns:a16="http://schemas.microsoft.com/office/drawing/2014/main" xmlns="" id="{9563E350-4964-48DA-95EE-507A76F601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05638" y="9000"/>
            <a:ext cx="5186362" cy="333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Заголовок 16">
            <a:extLst>
              <a:ext uri="{FF2B5EF4-FFF2-40B4-BE49-F238E27FC236}">
                <a16:creationId xmlns:a16="http://schemas.microsoft.com/office/drawing/2014/main" xmlns="" id="{E44DF226-C979-4C53-9AB3-F30F19A61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87" y="485501"/>
            <a:ext cx="5257800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5" name="Текст 18">
            <a:extLst>
              <a:ext uri="{FF2B5EF4-FFF2-40B4-BE49-F238E27FC236}">
                <a16:creationId xmlns:a16="http://schemas.microsoft.com/office/drawing/2014/main" xmlns="" id="{C0D997C5-63D2-40A5-8978-8A0E7A482F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987" y="2153964"/>
            <a:ext cx="5186363" cy="4049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xmlns="" id="{0DC8507B-223A-4D10-9873-5F8CBA1FA68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84638" y="3519000"/>
            <a:ext cx="5186362" cy="333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63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73640FF5-D492-4210-9DE4-D7B66426125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xmlns="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D1C3AA05-E7C7-4C27-A908-2E47AFEBA600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xmlns="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90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1">
            <a:extLst>
              <a:ext uri="{FF2B5EF4-FFF2-40B4-BE49-F238E27FC236}">
                <a16:creationId xmlns:a16="http://schemas.microsoft.com/office/drawing/2014/main" xmlns="" id="{AC7B45C4-0029-484F-BC10-E13FF562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234000"/>
            <a:ext cx="11341100" cy="1035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xmlns="" id="{F8FF044D-1DB9-4B7C-9D24-F0D3A3DD3C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5450" y="2303463"/>
            <a:ext cx="4005550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xmlns="" id="{738784A2-81B9-4C54-8F48-52CB72EF971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95341" y="2303463"/>
            <a:ext cx="4005550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xmlns="" id="{21C4B4FC-EB7C-4B83-9B03-36AC76ADC6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61675" y="2303463"/>
            <a:ext cx="3004875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xmlns="" id="{FC421DAD-9956-40BC-B396-121BDF52207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5450" y="4058163"/>
            <a:ext cx="3004875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xmlns="" id="{0596AFFC-6327-4316-8A52-555C5499A3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6109" y="4058163"/>
            <a:ext cx="4005550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xmlns="" id="{709A8CBC-B10E-4729-8664-C17D4F6947A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776000" y="4058163"/>
            <a:ext cx="4005550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Текст 4">
            <a:extLst>
              <a:ext uri="{FF2B5EF4-FFF2-40B4-BE49-F238E27FC236}">
                <a16:creationId xmlns:a16="http://schemas.microsoft.com/office/drawing/2014/main" xmlns="" id="{05550F69-FB7F-4160-902B-8FE3C5C275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9739" y="1493838"/>
            <a:ext cx="11341100" cy="62706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7035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presentation-creation.ru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8E8430-DDB9-4451-9D36-B3AF2E769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BE93D94-3035-46FC-A88F-4C3D803A5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C1E060-1FC4-4335-BB7B-E97E627FA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3E2BF-9ADC-477C-B985-ED6A3FE2C52E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DED04A-12F8-4119-ACB5-AA522965E3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F0D0D2-7346-4BE2-B3F5-7DE8403A2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424E6-770A-4943-8DFB-C07B33ECB3B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21"/>
            <a:extLst>
              <a:ext uri="{FF2B5EF4-FFF2-40B4-BE49-F238E27FC236}">
                <a16:creationId xmlns:a16="http://schemas.microsoft.com/office/drawing/2014/main" xmlns="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8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67" r:id="rId4"/>
    <p:sldLayoutId id="2147483666" r:id="rId5"/>
    <p:sldLayoutId id="2147483661" r:id="rId6"/>
    <p:sldLayoutId id="2147483662" r:id="rId7"/>
    <p:sldLayoutId id="2147483663" r:id="rId8"/>
    <p:sldLayoutId id="2147483664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&#1054;&#1073;&#1088;&#1072;&#1079;&#1086;&#1074;&#1072;&#1085;&#1080;&#1077;_&#1059;&#1090;&#1074;&#1077;&#1088;&#1078;&#1076;&#1077;&#1085;_2018.pdf" TargetMode="Externa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AB3F2B0-E10E-4B07-B092-E156307B4211}"/>
              </a:ext>
            </a:extLst>
          </p:cNvPr>
          <p:cNvSpPr/>
          <p:nvPr/>
        </p:nvSpPr>
        <p:spPr>
          <a:xfrm>
            <a:off x="876000" y="2934000"/>
            <a:ext cx="1847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56000" y="2690336"/>
            <a:ext cx="837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/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Механизмы развития математической грамотности в контексте развития международной конкурентоспособности школьников.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0731" y="4644000"/>
            <a:ext cx="85002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Ф.З.Кадырова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старший преподаватель отделения общего образования Приволжского межрегионального центра повышения квалификации и профессиональной переподготовки работников образования, </a:t>
            </a:r>
            <a:r>
              <a:rPr lang="ru-RU" sz="1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тьютор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ЦПНППМПР, </a:t>
            </a:r>
            <a:r>
              <a:rPr lang="ru-RU" sz="1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к.п.н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1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110317" y="274638"/>
            <a:ext cx="9472083" cy="868362"/>
          </a:xfrm>
        </p:spPr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ГАРАЖ</a:t>
            </a:r>
          </a:p>
        </p:txBody>
      </p:sp>
      <p:sp>
        <p:nvSpPr>
          <p:cNvPr id="11267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737600" y="6477001"/>
            <a:ext cx="2844800" cy="244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3F017E4-A975-4F51-97FC-F58D7E1AE2F1}" type="slidenum">
              <a:rPr lang="ru-RU" altLang="ru-RU" smtClean="0">
                <a:solidFill>
                  <a:srgbClr val="898989"/>
                </a:solidFill>
                <a:latin typeface="Calibri" pitchFamily="34" charset="0"/>
              </a:rPr>
              <a:pPr/>
              <a:t>10</a:t>
            </a:fld>
            <a:endParaRPr lang="ru-RU" altLang="ru-RU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1" y="228600"/>
            <a:ext cx="17907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Прямоугольник 9"/>
          <p:cNvSpPr>
            <a:spLocks noChangeArrowheads="1"/>
          </p:cNvSpPr>
          <p:nvPr/>
        </p:nvSpPr>
        <p:spPr bwMode="auto">
          <a:xfrm>
            <a:off x="406400" y="5810250"/>
            <a:ext cx="65024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</a:rPr>
              <a:t>С заданием полностью справились только </a:t>
            </a:r>
          </a:p>
          <a:p>
            <a:r>
              <a:rPr lang="ru-RU">
                <a:solidFill>
                  <a:srgbClr val="002060"/>
                </a:solidFill>
              </a:rPr>
              <a:t>12% российских учащихся, </a:t>
            </a:r>
          </a:p>
          <a:p>
            <a:r>
              <a:rPr lang="ru-RU">
                <a:solidFill>
                  <a:srgbClr val="002060"/>
                </a:solidFill>
              </a:rPr>
              <a:t>36%  не приступили к  выполнению задания.</a:t>
            </a:r>
          </a:p>
        </p:txBody>
      </p:sp>
      <p:sp>
        <p:nvSpPr>
          <p:cNvPr id="11270" name="Прямоугольник 10"/>
          <p:cNvSpPr>
            <a:spLocks noChangeArrowheads="1"/>
          </p:cNvSpPr>
          <p:nvPr/>
        </p:nvSpPr>
        <p:spPr bwMode="auto">
          <a:xfrm>
            <a:off x="8839200" y="1905001"/>
            <a:ext cx="3352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600" i="1">
                <a:solidFill>
                  <a:srgbClr val="002060"/>
                </a:solidFill>
              </a:rPr>
              <a:t>Содержательная область- </a:t>
            </a:r>
          </a:p>
          <a:p>
            <a:r>
              <a:rPr lang="ru-RU" sz="1600" b="1" i="1">
                <a:solidFill>
                  <a:srgbClr val="002060"/>
                </a:solidFill>
              </a:rPr>
              <a:t>«Пространство и форма»</a:t>
            </a:r>
          </a:p>
          <a:p>
            <a:r>
              <a:rPr lang="ru-RU" sz="1600" i="1">
                <a:solidFill>
                  <a:srgbClr val="002060"/>
                </a:solidFill>
              </a:rPr>
              <a:t>  Контекст </a:t>
            </a:r>
            <a:r>
              <a:rPr lang="ru-RU" sz="1600" b="1" i="1">
                <a:solidFill>
                  <a:srgbClr val="002060"/>
                </a:solidFill>
              </a:rPr>
              <a:t>-«Профессиональный»</a:t>
            </a:r>
          </a:p>
          <a:p>
            <a:r>
              <a:rPr lang="ru-RU" sz="1600" i="1">
                <a:solidFill>
                  <a:srgbClr val="002060"/>
                </a:solidFill>
              </a:rPr>
              <a:t>Когнитивная область- </a:t>
            </a:r>
            <a:r>
              <a:rPr lang="ru-RU" sz="1600" b="1" i="1">
                <a:solidFill>
                  <a:srgbClr val="002060"/>
                </a:solidFill>
              </a:rPr>
              <a:t>«Применять».</a:t>
            </a:r>
          </a:p>
        </p:txBody>
      </p:sp>
      <p:sp>
        <p:nvSpPr>
          <p:cNvPr id="11271" name="Rectangle 3"/>
          <p:cNvSpPr>
            <a:spLocks noChangeArrowheads="1"/>
          </p:cNvSpPr>
          <p:nvPr/>
        </p:nvSpPr>
        <p:spPr bwMode="auto">
          <a:xfrm>
            <a:off x="0" y="1054398"/>
            <a:ext cx="10261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/>
            <a:r>
              <a:rPr lang="ru-RU" dirty="0">
                <a:solidFill>
                  <a:srgbClr val="002060"/>
                </a:solidFill>
              </a:rPr>
              <a:t>На двух приведённых ниже планах показаны размеры (в метрах) гаража.</a:t>
            </a:r>
          </a:p>
          <a:p>
            <a:pPr indent="457200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Крыша сделана из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двух одинаковых прямоугольных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секций. </a:t>
            </a:r>
            <a:endParaRPr lang="ru-RU" dirty="0">
              <a:solidFill>
                <a:srgbClr val="002060"/>
              </a:solidFill>
              <a:cs typeface="Arial" charset="0"/>
            </a:endParaRPr>
          </a:p>
          <a:p>
            <a:pPr indent="457200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Вычислите площадь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крыши. Приведите решение. </a:t>
            </a:r>
            <a:endParaRPr lang="ru-RU" dirty="0">
              <a:solidFill>
                <a:srgbClr val="002060"/>
              </a:solidFill>
              <a:cs typeface="Arial" charset="0"/>
            </a:endParaRPr>
          </a:p>
        </p:txBody>
      </p:sp>
      <p:pic>
        <p:nvPicPr>
          <p:cNvPr id="112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000" y="1977728"/>
            <a:ext cx="7694084" cy="3505200"/>
          </a:xfrm>
        </p:spPr>
      </p:pic>
      <p:pic>
        <p:nvPicPr>
          <p:cNvPr id="1127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000" y="4816418"/>
            <a:ext cx="4253752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71000" y="5904000"/>
            <a:ext cx="148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Рассуждать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67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+mn-lt"/>
              </a:rPr>
              <a:t>. </a:t>
            </a:r>
            <a:endParaRPr lang="ru-RU" altLang="ru-RU" sz="2400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096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304800"/>
            <a:ext cx="9448800" cy="609600"/>
          </a:xfrm>
        </p:spPr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Уровни математической грамотности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1" y="228600"/>
            <a:ext cx="15875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11200" y="990601"/>
          <a:ext cx="2336800" cy="2544763"/>
        </p:xfrm>
        <a:graphic>
          <a:graphicData uri="http://schemas.openxmlformats.org/drawingml/2006/table">
            <a:tbl>
              <a:tblPr/>
              <a:tblGrid>
                <a:gridCol w="789319"/>
                <a:gridCol w="425817"/>
                <a:gridCol w="1121664"/>
              </a:tblGrid>
              <a:tr h="487315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0" marB="6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0721" marR="10721" marT="6030" marB="6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0" marB="6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1826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607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0" marB="6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270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3955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0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395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</a:t>
                      </a:r>
                      <a:endParaRPr lang="ru-RU" sz="1600" b="1" i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  <a:endParaRPr lang="ru-RU" sz="1600" b="1" i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0995" name="Прямоугольник 5"/>
          <p:cNvSpPr>
            <a:spLocks noChangeArrowheads="1"/>
          </p:cNvSpPr>
          <p:nvPr/>
        </p:nvSpPr>
        <p:spPr bwMode="auto">
          <a:xfrm>
            <a:off x="3962400" y="1066801"/>
            <a:ext cx="80264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kk-KZ" sz="1400" b="1">
                <a:solidFill>
                  <a:srgbClr val="002060"/>
                </a:solidFill>
              </a:rPr>
              <a:t>На </a:t>
            </a:r>
            <a:r>
              <a:rPr lang="en-US" sz="1400" b="1">
                <a:solidFill>
                  <a:srgbClr val="002060"/>
                </a:solidFill>
              </a:rPr>
              <a:t>I</a:t>
            </a:r>
            <a:r>
              <a:rPr lang="kk-KZ" sz="1400" b="1">
                <a:solidFill>
                  <a:srgbClr val="002060"/>
                </a:solidFill>
              </a:rPr>
              <a:t>-уровне</a:t>
            </a:r>
            <a:r>
              <a:rPr lang="kk-KZ" sz="1400">
                <a:solidFill>
                  <a:srgbClr val="002060"/>
                </a:solidFill>
              </a:rPr>
              <a:t> обучающиеся могут ответить на вопросы с использованием известных фактов, определить информацию и выполнить последовательные процедуры в соотвествии с прямыми указаниями в задании.</a:t>
            </a:r>
          </a:p>
          <a:p>
            <a:pPr algn="just"/>
            <a:r>
              <a:rPr lang="kk-KZ" sz="1400">
                <a:solidFill>
                  <a:srgbClr val="002060"/>
                </a:solidFill>
              </a:rPr>
              <a:t> Обучающиеся на данном уровне:</a:t>
            </a:r>
          </a:p>
          <a:p>
            <a:pPr algn="just"/>
            <a:r>
              <a:rPr lang="ru-RU" sz="1400">
                <a:solidFill>
                  <a:srgbClr val="002060"/>
                </a:solidFill>
              </a:rPr>
              <a:t> - </a:t>
            </a:r>
            <a:r>
              <a:rPr lang="ru-RU" sz="1400" b="1" u="sng">
                <a:solidFill>
                  <a:srgbClr val="002060"/>
                </a:solidFill>
              </a:rPr>
              <a:t>могут отвечать на вопросы, содержащие простые задания,</a:t>
            </a:r>
            <a:r>
              <a:rPr lang="ru-RU" sz="1400">
                <a:solidFill>
                  <a:srgbClr val="002060"/>
                </a:solidFill>
              </a:rPr>
              <a:t> где преподнесена  вся  соответствующая  информация,  и  вопрос четко сформулирован</a:t>
            </a:r>
            <a:r>
              <a:rPr lang="kk-KZ" sz="1400">
                <a:solidFill>
                  <a:srgbClr val="002060"/>
                </a:solidFill>
              </a:rPr>
              <a:t>; </a:t>
            </a:r>
            <a:endParaRPr lang="ru-RU" sz="1400">
              <a:solidFill>
                <a:srgbClr val="002060"/>
              </a:solidFill>
            </a:endParaRPr>
          </a:p>
          <a:p>
            <a:pPr algn="just"/>
            <a:r>
              <a:rPr lang="ru-RU" sz="1400">
                <a:solidFill>
                  <a:srgbClr val="002060"/>
                </a:solidFill>
              </a:rPr>
              <a:t>- могут  отождествлять  информацию  и  применять общепринятые  методы  в  соответствии  с  определенными ситуациями.      </a:t>
            </a:r>
            <a:r>
              <a:rPr lang="ru-RU" sz="1600">
                <a:solidFill>
                  <a:srgbClr val="002060"/>
                </a:solidFill>
              </a:rPr>
              <a:t>                                                                                                                                                                                  </a:t>
            </a:r>
            <a:r>
              <a:rPr lang="ru-RU" sz="160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sz="1600"/>
          </a:p>
        </p:txBody>
      </p:sp>
      <p:pic>
        <p:nvPicPr>
          <p:cNvPr id="40996" name="Image 1"/>
          <p:cNvPicPr>
            <a:picLocks noChangeAspect="1" noChangeArrowheads="1"/>
          </p:cNvPicPr>
          <p:nvPr/>
        </p:nvPicPr>
        <p:blipFill>
          <a:blip r:embed="rId4">
            <a:lum bright="2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000" y="3505200"/>
            <a:ext cx="2157300" cy="9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7" name="Rectangle 38"/>
          <p:cNvSpPr>
            <a:spLocks noChangeArrowheads="1"/>
          </p:cNvSpPr>
          <p:nvPr/>
        </p:nvSpPr>
        <p:spPr bwMode="auto">
          <a:xfrm>
            <a:off x="812800" y="3444875"/>
            <a:ext cx="8737600" cy="1246188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 algn="just"/>
            <a:r>
              <a:rPr lang="en-GB" sz="1100">
                <a:cs typeface="Times New Roman" pitchFamily="18" charset="0"/>
              </a:rPr>
              <a:t/>
            </a:r>
            <a:br>
              <a:rPr lang="en-GB" sz="1100">
                <a:cs typeface="Times New Roman" pitchFamily="18" charset="0"/>
              </a:rPr>
            </a:br>
            <a:r>
              <a:rPr lang="ru-RU" sz="1400" b="1">
                <a:solidFill>
                  <a:srgbClr val="C00000"/>
                </a:solidFill>
                <a:cs typeface="Times New Roman" pitchFamily="18" charset="0"/>
              </a:rPr>
              <a:t>ЗАДАЧА</a:t>
            </a:r>
            <a:r>
              <a:rPr lang="ru-RU" sz="1100">
                <a:cs typeface="Times New Roman" pitchFamily="18" charset="0"/>
              </a:rPr>
              <a:t>, </a:t>
            </a:r>
            <a:r>
              <a:rPr lang="ru-RU" sz="1600">
                <a:solidFill>
                  <a:srgbClr val="002060"/>
                </a:solidFill>
              </a:rPr>
              <a:t>«Базовый» ассортимент производителя гаражей включает в себя модели только с одним окном и одной дверью. </a:t>
            </a:r>
          </a:p>
          <a:p>
            <a:pPr indent="457200"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Дима выбрал следующую модель из </a:t>
            </a:r>
            <a:r>
              <a:rPr lang="ru-RU" sz="1600">
                <a:solidFill>
                  <a:srgbClr val="002060"/>
                </a:solidFill>
                <a:cs typeface="Times New Roman" pitchFamily="18" charset="0"/>
              </a:rPr>
              <a:t>«</a:t>
            </a: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базового</a:t>
            </a:r>
            <a:r>
              <a:rPr lang="ru-RU" sz="1600">
                <a:solidFill>
                  <a:srgbClr val="002060"/>
                </a:solidFill>
                <a:cs typeface="Times New Roman" pitchFamily="18" charset="0"/>
              </a:rPr>
              <a:t>»</a:t>
            </a: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ассортимента. Расположение на ней окна и двери показано ниже. </a:t>
            </a:r>
            <a:endParaRPr lang="ru-RU" sz="1600">
              <a:solidFill>
                <a:srgbClr val="002060"/>
              </a:solidFill>
            </a:endParaRPr>
          </a:p>
        </p:txBody>
      </p:sp>
      <p:pic>
        <p:nvPicPr>
          <p:cNvPr id="4099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00" y="4611688"/>
            <a:ext cx="42300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9" name="Rectangle 43"/>
          <p:cNvSpPr>
            <a:spLocks noChangeArrowheads="1"/>
          </p:cNvSpPr>
          <p:nvPr/>
        </p:nvSpPr>
        <p:spPr bwMode="auto">
          <a:xfrm>
            <a:off x="5689600" y="5017999"/>
            <a:ext cx="6502400" cy="1200329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приведённых ниже рисунках показано, как </a:t>
            </a:r>
            <a:r>
              <a:rPr lang="ru-RU">
                <a:solidFill>
                  <a:srgbClr val="002060"/>
                </a:solidFill>
                <a:cs typeface="Times New Roman" pitchFamily="18" charset="0"/>
              </a:rPr>
              <a:t>«</a:t>
            </a: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ru-RU">
                <a:solidFill>
                  <a:srgbClr val="002060"/>
                </a:solidFill>
                <a:cs typeface="Times New Roman" pitchFamily="18" charset="0"/>
              </a:rPr>
              <a:t>»</a:t>
            </a: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модели выглядят сзади. Только один из этих рисунков соответствует модели, выбранной Димой. </a:t>
            </a:r>
            <a:endParaRPr lang="ru-RU">
              <a:solidFill>
                <a:srgbClr val="002060"/>
              </a:solidFill>
            </a:endParaRPr>
          </a:p>
          <a:p>
            <a:pPr indent="457200"/>
            <a:endParaRPr lang="ru-RU"/>
          </a:p>
        </p:txBody>
      </p:sp>
      <p:sp>
        <p:nvSpPr>
          <p:cNvPr id="41000" name="Rectangle 44"/>
          <p:cNvSpPr>
            <a:spLocks noChangeArrowheads="1"/>
          </p:cNvSpPr>
          <p:nvPr/>
        </p:nvSpPr>
        <p:spPr bwMode="auto">
          <a:xfrm>
            <a:off x="5384800" y="6190248"/>
            <a:ext cx="6299200" cy="338554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Какую модель выбрал Дима? Обведите </a:t>
            </a:r>
            <a:r>
              <a:rPr lang="en-GB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en-GB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5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+mn-lt"/>
              </a:rPr>
              <a:t>. </a:t>
            </a:r>
            <a:endParaRPr lang="ru-RU" altLang="ru-RU" sz="2400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198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228600"/>
            <a:ext cx="9448800" cy="15240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Уровни математической грамотности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1" y="0"/>
            <a:ext cx="15875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635491"/>
              </p:ext>
            </p:extLst>
          </p:nvPr>
        </p:nvGraphicFramePr>
        <p:xfrm>
          <a:off x="508000" y="685800"/>
          <a:ext cx="2235200" cy="2362200"/>
        </p:xfrm>
        <a:graphic>
          <a:graphicData uri="http://schemas.openxmlformats.org/drawingml/2006/table">
            <a:tbl>
              <a:tblPr/>
              <a:tblGrid>
                <a:gridCol w="683000"/>
                <a:gridCol w="479304"/>
                <a:gridCol w="1072896"/>
              </a:tblGrid>
              <a:tr h="419678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607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610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0948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3166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lang="ru-RU" sz="1600" b="1" i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ru-RU" sz="1600" b="1" i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296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2019" name="Прямоугольник 5"/>
          <p:cNvSpPr>
            <a:spLocks noChangeArrowheads="1"/>
          </p:cNvSpPr>
          <p:nvPr/>
        </p:nvSpPr>
        <p:spPr bwMode="auto">
          <a:xfrm>
            <a:off x="2946400" y="685801"/>
            <a:ext cx="88392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kk-KZ" sz="1400" b="1" dirty="0">
                <a:solidFill>
                  <a:srgbClr val="002060"/>
                </a:solidFill>
              </a:rPr>
              <a:t>На </a:t>
            </a:r>
            <a:r>
              <a:rPr lang="en-US" sz="1400" b="1" dirty="0">
                <a:solidFill>
                  <a:srgbClr val="002060"/>
                </a:solidFill>
              </a:rPr>
              <a:t>II</a:t>
            </a:r>
            <a:r>
              <a:rPr lang="kk-KZ" sz="1400" b="1" dirty="0">
                <a:solidFill>
                  <a:srgbClr val="002060"/>
                </a:solidFill>
              </a:rPr>
              <a:t>-уровне</a:t>
            </a:r>
            <a:r>
              <a:rPr lang="kk-KZ" sz="1400" dirty="0">
                <a:solidFill>
                  <a:srgbClr val="002060"/>
                </a:solidFill>
              </a:rPr>
              <a:t> обучающиеся  </a:t>
            </a:r>
            <a:r>
              <a:rPr lang="kk-KZ" sz="1400" b="1" u="sng" dirty="0">
                <a:solidFill>
                  <a:srgbClr val="002060"/>
                </a:solidFill>
              </a:rPr>
              <a:t>могут распознавать ситуации и интерпретировать их;</a:t>
            </a:r>
            <a:r>
              <a:rPr lang="kk-KZ" sz="1400" dirty="0">
                <a:solidFill>
                  <a:srgbClr val="002060"/>
                </a:solidFill>
              </a:rPr>
              <a:t>  использовать основные алгоритмы, формулы, процедуры для решения проблем, связанных  с целыми числами. Они способны делать буквальное толкование результатов. Обучающиеся на данном уровне:</a:t>
            </a:r>
          </a:p>
          <a:p>
            <a:pPr algn="just"/>
            <a:r>
              <a:rPr lang="kk-KZ" sz="14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- могут  истолковать  и  распознать  ситуацию  в  задании,  где  не требуется ничего, кроме логического рассуждения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- могут  извлечь  важную  информацию  из  одного  источника  и использовать один репрезентативный метод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- способны  направлять  мышление  и  составить  точное истолкование данных</a:t>
            </a:r>
            <a:r>
              <a:rPr lang="kk-KZ" sz="1400" dirty="0">
                <a:solidFill>
                  <a:srgbClr val="002060"/>
                </a:solidFill>
              </a:rPr>
              <a:t>;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2020" name="Rectangle 36"/>
          <p:cNvSpPr>
            <a:spLocks noChangeArrowheads="1"/>
          </p:cNvSpPr>
          <p:nvPr/>
        </p:nvSpPr>
        <p:spPr bwMode="auto">
          <a:xfrm>
            <a:off x="0" y="3292029"/>
            <a:ext cx="8229600" cy="1077218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 algn="just"/>
            <a:r>
              <a:rPr lang="ru-RU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Задача. </a:t>
            </a: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Кристина только что получила водительские права и хочет купить себе первую машину. </a:t>
            </a:r>
            <a:endParaRPr lang="ru-RU" sz="1600">
              <a:solidFill>
                <a:srgbClr val="002060"/>
              </a:solidFill>
            </a:endParaRPr>
          </a:p>
          <a:p>
            <a:pPr indent="457200"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приведённой ниже таблице указаны сведения о четырёх машинах, которые она нашла у местного продавца подержанных машин.</a:t>
            </a:r>
            <a:endParaRPr lang="ru-RU" sz="1600">
              <a:solidFill>
                <a:srgbClr val="002060"/>
              </a:solidFill>
            </a:endParaRPr>
          </a:p>
        </p:txBody>
      </p:sp>
      <p:pic>
        <p:nvPicPr>
          <p:cNvPr id="42021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3048000"/>
            <a:ext cx="2728384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22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00" y="4441069"/>
            <a:ext cx="64414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23" name="Rectangle 40"/>
          <p:cNvSpPr>
            <a:spLocks noChangeArrowheads="1"/>
          </p:cNvSpPr>
          <p:nvPr/>
        </p:nvSpPr>
        <p:spPr bwMode="auto">
          <a:xfrm>
            <a:off x="7213600" y="4700588"/>
            <a:ext cx="4673600" cy="1846262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-414207" anchor="ctr">
            <a:spAutoFit/>
          </a:bodyPr>
          <a:lstStyle/>
          <a:p>
            <a:pPr indent="90488">
              <a:tabLst>
                <a:tab pos="228600" algn="l"/>
              </a:tabLst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GB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опрос 1: </a:t>
            </a:r>
            <a:endParaRPr lang="ru-RU" sz="1600">
              <a:solidFill>
                <a:srgbClr val="002060"/>
              </a:solidFill>
            </a:endParaRPr>
          </a:p>
          <a:p>
            <a:pPr indent="90488">
              <a:tabLst>
                <a:tab pos="228600" algn="l"/>
              </a:tabLst>
            </a:pP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Кристина хочет машину, которая отвечает </a:t>
            </a:r>
          </a:p>
          <a:p>
            <a:pPr indent="90488">
              <a:tabLst>
                <a:tab pos="228600" algn="l"/>
              </a:tabLst>
            </a:pPr>
            <a:r>
              <a:rPr lang="ru-RU" sz="1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всем</a:t>
            </a: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следующим условиям: </a:t>
            </a:r>
            <a:endParaRPr lang="ru-RU" sz="1400">
              <a:solidFill>
                <a:srgbClr val="002060"/>
              </a:solidFill>
            </a:endParaRPr>
          </a:p>
          <a:p>
            <a:pPr indent="90488">
              <a:buFontTx/>
              <a:buChar char="•"/>
              <a:tabLst>
                <a:tab pos="228600" algn="l"/>
              </a:tabLst>
            </a:pP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Пройденное расстояние </a:t>
            </a:r>
            <a:r>
              <a:rPr lang="ru-RU" sz="1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больше, </a:t>
            </a:r>
          </a:p>
          <a:p>
            <a:pPr indent="90488">
              <a:buFontTx/>
              <a:buChar char="•"/>
              <a:tabLst>
                <a:tab pos="228600" algn="l"/>
              </a:tabLst>
            </a:pP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120</a:t>
            </a: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 </a:t>
            </a: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000 километров.</a:t>
            </a:r>
            <a:endParaRPr lang="ru-RU" sz="1400">
              <a:solidFill>
                <a:srgbClr val="002060"/>
              </a:solidFill>
            </a:endParaRPr>
          </a:p>
          <a:p>
            <a:pPr indent="90488">
              <a:buFontTx/>
              <a:buChar char="•"/>
              <a:tabLst>
                <a:tab pos="228600" algn="l"/>
              </a:tabLst>
            </a:pP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Сделана в 2000 году или позже.</a:t>
            </a:r>
            <a:endParaRPr lang="ru-RU" sz="1400">
              <a:solidFill>
                <a:srgbClr val="002060"/>
              </a:solidFill>
            </a:endParaRPr>
          </a:p>
          <a:p>
            <a:pPr indent="90488">
              <a:buFontTx/>
              <a:buChar char="•"/>
              <a:tabLst>
                <a:tab pos="228600" algn="l"/>
              </a:tabLst>
            </a:pP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Объявленная цена </a:t>
            </a:r>
            <a:r>
              <a:rPr lang="ru-RU" sz="1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выше, чем 4500 зедов.</a:t>
            </a:r>
            <a:endParaRPr lang="ru-RU" sz="1400">
              <a:solidFill>
                <a:srgbClr val="002060"/>
              </a:solidFill>
            </a:endParaRPr>
          </a:p>
          <a:p>
            <a:pPr indent="90488">
              <a:tabLst>
                <a:tab pos="228600" algn="l"/>
              </a:tabLst>
            </a:pPr>
            <a:r>
              <a:rPr lang="ru-RU" sz="1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Какая машина отвечает условиям Кристины?</a:t>
            </a:r>
            <a:endParaRPr lang="ru-RU" sz="14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38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3601"/>
            <a:ext cx="10363200" cy="1470025"/>
          </a:xfrm>
        </p:spPr>
        <p:txBody>
          <a:bodyPr/>
          <a:lstStyle/>
          <a:p>
            <a:pPr algn="just"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+mn-lt"/>
              </a:rPr>
              <a:t>. </a:t>
            </a:r>
            <a:endParaRPr lang="ru-RU" altLang="ru-RU" sz="2400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30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304800"/>
            <a:ext cx="9448800" cy="609600"/>
          </a:xfrm>
        </p:spPr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Уровни математической грамотности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1" y="228600"/>
            <a:ext cx="15875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06400" y="838200"/>
          <a:ext cx="2235200" cy="2285999"/>
        </p:xfrm>
        <a:graphic>
          <a:graphicData uri="http://schemas.openxmlformats.org/drawingml/2006/table">
            <a:tbl>
              <a:tblPr/>
              <a:tblGrid>
                <a:gridCol w="616607"/>
                <a:gridCol w="545697"/>
                <a:gridCol w="1072896"/>
              </a:tblGrid>
              <a:tr h="406140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8228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607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268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337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ru-RU" sz="1600" b="1" i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48%</a:t>
                      </a:r>
                      <a:endParaRPr lang="ru-RU" sz="1600" b="0" i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0160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866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3043" name="Прямоугольник 5"/>
          <p:cNvSpPr>
            <a:spLocks noChangeArrowheads="1"/>
          </p:cNvSpPr>
          <p:nvPr/>
        </p:nvSpPr>
        <p:spPr bwMode="auto">
          <a:xfrm>
            <a:off x="3048000" y="838200"/>
            <a:ext cx="87376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kk-KZ" sz="1400" b="1">
                <a:solidFill>
                  <a:srgbClr val="002060"/>
                </a:solidFill>
              </a:rPr>
              <a:t>На </a:t>
            </a:r>
            <a:r>
              <a:rPr lang="en-US" sz="1400" b="1">
                <a:solidFill>
                  <a:srgbClr val="002060"/>
                </a:solidFill>
              </a:rPr>
              <a:t>III</a:t>
            </a:r>
            <a:r>
              <a:rPr lang="kk-KZ" sz="1400" b="1">
                <a:solidFill>
                  <a:srgbClr val="002060"/>
                </a:solidFill>
              </a:rPr>
              <a:t>-уровне</a:t>
            </a:r>
            <a:r>
              <a:rPr lang="kk-KZ" sz="1400">
                <a:solidFill>
                  <a:srgbClr val="002060"/>
                </a:solidFill>
              </a:rPr>
              <a:t> обучающиеся могут четко выполнять описанные процедуры, в том числе, те которые требуют последовательного решения. Они умеют работать с процентами, дробями, десятичными числами и пропорциональными  отношениями. Их </a:t>
            </a:r>
            <a:r>
              <a:rPr lang="kk-KZ" sz="1400" b="1" u="sng">
                <a:solidFill>
                  <a:srgbClr val="002060"/>
                </a:solidFill>
              </a:rPr>
              <a:t>решения отражаются в основном в их интерпретациях и рассуждениях</a:t>
            </a:r>
            <a:r>
              <a:rPr lang="kk-KZ" sz="1400">
                <a:solidFill>
                  <a:srgbClr val="002060"/>
                </a:solidFill>
              </a:rPr>
              <a:t>. Обучающиеся на  данном уровне :</a:t>
            </a:r>
            <a:endParaRPr lang="ru-RU" sz="1400">
              <a:solidFill>
                <a:srgbClr val="002060"/>
              </a:solidFill>
            </a:endParaRPr>
          </a:p>
          <a:p>
            <a:pPr algn="just"/>
            <a:r>
              <a:rPr lang="ru-RU" sz="1400">
                <a:solidFill>
                  <a:srgbClr val="002060"/>
                </a:solidFill>
              </a:rPr>
              <a:t> -</a:t>
            </a:r>
            <a:r>
              <a:rPr lang="kk-KZ" sz="1400">
                <a:solidFill>
                  <a:srgbClr val="002060"/>
                </a:solidFill>
              </a:rPr>
              <a:t>  </a:t>
            </a:r>
            <a:r>
              <a:rPr lang="ru-RU" sz="1400">
                <a:solidFill>
                  <a:srgbClr val="002060"/>
                </a:solidFill>
              </a:rPr>
              <a:t>могут  четко  выполнить  задания,  включая  те,  что  требуют последовательного выполнения</a:t>
            </a:r>
            <a:r>
              <a:rPr lang="kk-KZ" sz="1400">
                <a:solidFill>
                  <a:srgbClr val="002060"/>
                </a:solidFill>
              </a:rPr>
              <a:t>; </a:t>
            </a:r>
            <a:endParaRPr lang="ru-RU" sz="1400">
              <a:solidFill>
                <a:srgbClr val="002060"/>
              </a:solidFill>
            </a:endParaRPr>
          </a:p>
          <a:p>
            <a:pPr algn="just"/>
            <a:r>
              <a:rPr lang="ru-RU" sz="1400">
                <a:solidFill>
                  <a:srgbClr val="002060"/>
                </a:solidFill>
              </a:rPr>
              <a:t>- могут  выбрать  и  применить  легкое  стратегическое  решение проблемы  и  могут  истолковать  и  использовать  факты</a:t>
            </a:r>
            <a:r>
              <a:rPr lang="kk-KZ" sz="1400">
                <a:solidFill>
                  <a:srgbClr val="002060"/>
                </a:solidFill>
              </a:rPr>
              <a:t>,</a:t>
            </a:r>
            <a:r>
              <a:rPr lang="ru-RU" sz="1400">
                <a:solidFill>
                  <a:srgbClr val="002060"/>
                </a:solidFill>
              </a:rPr>
              <a:t> основанные на разных информационных источниках</a:t>
            </a:r>
            <a:r>
              <a:rPr lang="kk-KZ" sz="1400">
                <a:solidFill>
                  <a:srgbClr val="002060"/>
                </a:solidFill>
              </a:rPr>
              <a:t>; </a:t>
            </a:r>
            <a:endParaRPr lang="ru-RU" sz="1400">
              <a:solidFill>
                <a:srgbClr val="002060"/>
              </a:solidFill>
            </a:endParaRPr>
          </a:p>
          <a:p>
            <a:pPr algn="just"/>
            <a:r>
              <a:rPr lang="ru-RU" sz="1400">
                <a:solidFill>
                  <a:srgbClr val="002060"/>
                </a:solidFill>
              </a:rPr>
              <a:t>- могут  объяснить  некоторые  процессы,  результаты рассуждения. </a:t>
            </a:r>
          </a:p>
        </p:txBody>
      </p:sp>
      <p:pic>
        <p:nvPicPr>
          <p:cNvPr id="43044" name="Picture 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6502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45" name="Rectangle 36"/>
          <p:cNvSpPr>
            <a:spLocks noChangeArrowheads="1"/>
          </p:cNvSpPr>
          <p:nvPr/>
        </p:nvSpPr>
        <p:spPr bwMode="auto">
          <a:xfrm>
            <a:off x="6502400" y="3852892"/>
            <a:ext cx="5080000" cy="2062103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 algn="just">
              <a:tabLst>
                <a:tab pos="5130800" algn="l"/>
              </a:tabLst>
            </a:pP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Кристине придётся заплатить дополнительно 2,5% от объявленной цены машины в качестве налога.</a:t>
            </a:r>
            <a:endParaRPr lang="ru-RU" sz="1600">
              <a:solidFill>
                <a:srgbClr val="002060"/>
              </a:solidFill>
            </a:endParaRPr>
          </a:p>
          <a:p>
            <a:pPr indent="457200" algn="just">
              <a:tabLst>
                <a:tab pos="5130800" algn="l"/>
              </a:tabLst>
            </a:pP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Сколько зедов составляет дополнительный налог на машину Альфа</a:t>
            </a:r>
            <a:r>
              <a:rPr lang="ru-RU" sz="160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lang="ru-RU" sz="1600">
              <a:solidFill>
                <a:srgbClr val="002060"/>
              </a:solidFill>
            </a:endParaRPr>
          </a:p>
          <a:p>
            <a:pPr indent="457200" algn="just">
              <a:tabLst>
                <a:tab pos="5130800" algn="l"/>
              </a:tabLst>
            </a:pPr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Дополнительный налог в зедах:_________________________________________________________________ 	</a:t>
            </a:r>
            <a:endParaRPr lang="ru-RU" sz="16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38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+mn-lt"/>
              </a:rPr>
              <a:t>. </a:t>
            </a:r>
            <a:endParaRPr lang="ru-RU" altLang="ru-RU" sz="2400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403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304800"/>
            <a:ext cx="9448800" cy="609600"/>
          </a:xfrm>
        </p:spPr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Уровни математической грамотности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1" y="228600"/>
            <a:ext cx="15875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8000" y="838200"/>
          <a:ext cx="2438400" cy="2743200"/>
        </p:xfrm>
        <a:graphic>
          <a:graphicData uri="http://schemas.openxmlformats.org/drawingml/2006/table">
            <a:tbl>
              <a:tblPr/>
              <a:tblGrid>
                <a:gridCol w="823637"/>
                <a:gridCol w="444331"/>
                <a:gridCol w="1170432"/>
              </a:tblGrid>
              <a:tr h="487368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1874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607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1" marB="60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32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</a:t>
                      </a:r>
                      <a:endParaRPr lang="ru-RU" sz="1600" b="1" i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  <a:endParaRPr lang="ru-RU" sz="1600" b="0" i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4004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192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40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2" marB="64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067" name="Прямоугольник 5"/>
          <p:cNvSpPr>
            <a:spLocks noChangeArrowheads="1"/>
          </p:cNvSpPr>
          <p:nvPr/>
        </p:nvSpPr>
        <p:spPr bwMode="auto">
          <a:xfrm>
            <a:off x="3556000" y="838200"/>
            <a:ext cx="83312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kk-KZ" sz="1600" b="1">
                <a:solidFill>
                  <a:srgbClr val="002060"/>
                </a:solidFill>
              </a:rPr>
              <a:t>На </a:t>
            </a:r>
            <a:r>
              <a:rPr lang="en-US" sz="1600" b="1">
                <a:solidFill>
                  <a:srgbClr val="002060"/>
                </a:solidFill>
              </a:rPr>
              <a:t>IV</a:t>
            </a:r>
            <a:r>
              <a:rPr lang="kk-KZ" sz="1600" b="1">
                <a:solidFill>
                  <a:srgbClr val="002060"/>
                </a:solidFill>
              </a:rPr>
              <a:t>-уровне</a:t>
            </a:r>
            <a:r>
              <a:rPr lang="kk-KZ" sz="1600">
                <a:solidFill>
                  <a:srgbClr val="002060"/>
                </a:solidFill>
              </a:rPr>
              <a:t>  обучающиеся </a:t>
            </a:r>
            <a:r>
              <a:rPr lang="kk-KZ" sz="1600" b="1" u="sng">
                <a:solidFill>
                  <a:srgbClr val="002060"/>
                </a:solidFill>
              </a:rPr>
              <a:t>могут обобщать объяснения и аргументы, основанные на интерпретации и рассуждении</a:t>
            </a:r>
            <a:r>
              <a:rPr lang="kk-KZ" sz="1600">
                <a:solidFill>
                  <a:srgbClr val="002060"/>
                </a:solidFill>
              </a:rPr>
              <a:t> представленных математических ситуаций. </a:t>
            </a:r>
          </a:p>
          <a:p>
            <a:pPr algn="just"/>
            <a:r>
              <a:rPr lang="kk-KZ" sz="1600">
                <a:solidFill>
                  <a:srgbClr val="002060"/>
                </a:solidFill>
              </a:rPr>
              <a:t>Обучающиеся на данном уровне:</a:t>
            </a:r>
          </a:p>
          <a:p>
            <a:pPr algn="just"/>
            <a:r>
              <a:rPr lang="ru-RU" sz="1600">
                <a:solidFill>
                  <a:srgbClr val="002060"/>
                </a:solidFill>
              </a:rPr>
              <a:t>- могут  эффективно  работать  с  конкретными  моделями  для конкретной ситуации</a:t>
            </a:r>
            <a:r>
              <a:rPr lang="kk-KZ" sz="1600">
                <a:solidFill>
                  <a:srgbClr val="002060"/>
                </a:solidFill>
              </a:rPr>
              <a:t>; </a:t>
            </a:r>
            <a:endParaRPr lang="ru-RU" sz="1600">
              <a:solidFill>
                <a:srgbClr val="002060"/>
              </a:solidFill>
            </a:endParaRPr>
          </a:p>
          <a:p>
            <a:pPr algn="just"/>
            <a:r>
              <a:rPr lang="ru-RU" sz="1600">
                <a:solidFill>
                  <a:srgbClr val="002060"/>
                </a:solidFill>
              </a:rPr>
              <a:t>- могут  развивать  и интегрировать  разные  задания,  включая символические  обозначения  и  направлять  их  в  аспекты реальной мировой ситуации</a:t>
            </a:r>
            <a:r>
              <a:rPr lang="kk-KZ" sz="1600">
                <a:solidFill>
                  <a:srgbClr val="002060"/>
                </a:solidFill>
              </a:rPr>
              <a:t>; </a:t>
            </a:r>
            <a:endParaRPr lang="ru-RU" sz="1600">
              <a:solidFill>
                <a:srgbClr val="002060"/>
              </a:solidFill>
            </a:endParaRPr>
          </a:p>
          <a:p>
            <a:pPr algn="just"/>
            <a:r>
              <a:rPr lang="ru-RU" sz="1600">
                <a:solidFill>
                  <a:srgbClr val="002060"/>
                </a:solidFill>
              </a:rPr>
              <a:t>- могут  демонстрировать  хорошо  выработанные  навыки  и  легко справляются с  заданиями. </a:t>
            </a:r>
          </a:p>
        </p:txBody>
      </p:sp>
      <p:sp>
        <p:nvSpPr>
          <p:cNvPr id="44068" name="Rectangle 36"/>
          <p:cNvSpPr>
            <a:spLocks noChangeArrowheads="1"/>
          </p:cNvSpPr>
          <p:nvPr/>
        </p:nvSpPr>
        <p:spPr bwMode="auto">
          <a:xfrm>
            <a:off x="0" y="3955266"/>
            <a:ext cx="6197600" cy="1508105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 algn="just"/>
            <a:r>
              <a:rPr lang="ru-RU" sz="1600" b="1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Задача. </a:t>
            </a:r>
            <a:r>
              <a:rPr lang="ru-RU" sz="160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садовника есть 32 м провода, которым он хочет обозначить на земле границу </a:t>
            </a:r>
          </a:p>
          <a:p>
            <a:pPr indent="457200" algn="just"/>
            <a:r>
              <a:rPr lang="ru-RU" sz="160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клумбы. Форму клумбы ему надо выбрать </a:t>
            </a:r>
            <a:r>
              <a:rPr lang="ru-RU" sz="1600">
                <a:ea typeface="Calibri" pitchFamily="34" charset="0"/>
                <a:cs typeface="Times New Roman" pitchFamily="18" charset="0"/>
              </a:rPr>
              <a:t/>
            </a:r>
            <a:br>
              <a:rPr lang="ru-RU" sz="1600">
                <a:ea typeface="Calibri" pitchFamily="34" charset="0"/>
                <a:cs typeface="Times New Roman" pitchFamily="18" charset="0"/>
              </a:rPr>
            </a:br>
            <a:r>
              <a:rPr lang="ru-RU" sz="140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Обведите в таблице слово «Да» или «Нет» около каждой формы клумбы в зависимости от того, хватит или не хватит садовнику 32 м провода, чтобы обозначить её границу</a:t>
            </a:r>
            <a:r>
              <a:rPr lang="ru-RU" sz="1600">
                <a:ea typeface="Calibri" pitchFamily="34" charset="0"/>
                <a:cs typeface="Times New Roman" pitchFamily="18" charset="0"/>
              </a:rPr>
              <a:t>.</a:t>
            </a:r>
            <a:endParaRPr lang="ru-RU" sz="160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4069" name="Picture 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3733800"/>
            <a:ext cx="5994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70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86400"/>
            <a:ext cx="518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47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+mn-lt"/>
              </a:rPr>
              <a:t>. </a:t>
            </a:r>
            <a:endParaRPr lang="ru-RU" altLang="ru-RU" sz="2400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505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304800"/>
            <a:ext cx="9448800" cy="609600"/>
          </a:xfrm>
        </p:spPr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Уровни математической грамотности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1" y="228600"/>
            <a:ext cx="15875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8000" y="914400"/>
          <a:ext cx="2235200" cy="2484438"/>
        </p:xfrm>
        <a:graphic>
          <a:graphicData uri="http://schemas.openxmlformats.org/drawingml/2006/table">
            <a:tbl>
              <a:tblPr/>
              <a:tblGrid>
                <a:gridCol w="755000"/>
                <a:gridCol w="464200"/>
                <a:gridCol w="1016000"/>
              </a:tblGrid>
              <a:tr h="463495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29" marB="60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0721" marR="10721" marT="6029" marB="60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29" marB="60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0803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607</a:t>
                      </a:r>
                      <a:endParaRPr lang="ru-RU" sz="1600" b="1" i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61%</a:t>
                      </a:r>
                      <a:endParaRPr lang="ru-RU" sz="1600" b="1" i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29" marB="60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6032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4914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8751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0443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0" marB="64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5091" name="Прямоугольник 7"/>
          <p:cNvSpPr>
            <a:spLocks noChangeArrowheads="1"/>
          </p:cNvSpPr>
          <p:nvPr/>
        </p:nvSpPr>
        <p:spPr bwMode="auto">
          <a:xfrm>
            <a:off x="3251200" y="838200"/>
            <a:ext cx="8636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kk-KZ" sz="1600" b="1">
                <a:solidFill>
                  <a:srgbClr val="002060"/>
                </a:solidFill>
              </a:rPr>
              <a:t>На </a:t>
            </a:r>
            <a:r>
              <a:rPr lang="en-US" sz="1600" b="1">
                <a:solidFill>
                  <a:srgbClr val="002060"/>
                </a:solidFill>
              </a:rPr>
              <a:t>V</a:t>
            </a:r>
            <a:r>
              <a:rPr lang="kk-KZ" sz="1600" b="1">
                <a:solidFill>
                  <a:srgbClr val="002060"/>
                </a:solidFill>
              </a:rPr>
              <a:t>-уровне</a:t>
            </a:r>
            <a:r>
              <a:rPr lang="kk-KZ" sz="1600">
                <a:solidFill>
                  <a:srgbClr val="002060"/>
                </a:solidFill>
              </a:rPr>
              <a:t> обучающиеся </a:t>
            </a:r>
            <a:r>
              <a:rPr lang="kk-KZ" sz="1600" b="1" u="sng">
                <a:solidFill>
                  <a:srgbClr val="002060"/>
                </a:solidFill>
              </a:rPr>
              <a:t>могут разрабатывать и  работать с моделями для сложных ситуаций</a:t>
            </a:r>
            <a:r>
              <a:rPr lang="kk-KZ" sz="1600">
                <a:solidFill>
                  <a:srgbClr val="002060"/>
                </a:solidFill>
              </a:rPr>
              <a:t>, выбирать, сравнивать и оценивать соответствующие стратегии решения, использовать широкое, хорошо развитое мышление и аргументировать свою точку зрения.</a:t>
            </a:r>
          </a:p>
          <a:p>
            <a:pPr algn="just"/>
            <a:r>
              <a:rPr lang="kk-KZ" sz="1600">
                <a:solidFill>
                  <a:srgbClr val="002060"/>
                </a:solidFill>
              </a:rPr>
              <a:t>Обучающиеся на данном уровне:</a:t>
            </a:r>
          </a:p>
          <a:p>
            <a:pPr algn="just"/>
            <a:r>
              <a:rPr lang="kk-KZ" sz="1600">
                <a:solidFill>
                  <a:srgbClr val="002060"/>
                </a:solidFill>
              </a:rPr>
              <a:t> </a:t>
            </a:r>
            <a:r>
              <a:rPr lang="ru-RU" sz="1600">
                <a:solidFill>
                  <a:srgbClr val="002060"/>
                </a:solidFill>
              </a:rPr>
              <a:t>- могут работать с моделями сложных заданий</a:t>
            </a:r>
            <a:r>
              <a:rPr lang="kk-KZ" sz="1600">
                <a:solidFill>
                  <a:srgbClr val="002060"/>
                </a:solidFill>
              </a:rPr>
              <a:t>; </a:t>
            </a:r>
            <a:endParaRPr lang="ru-RU" sz="1600">
              <a:solidFill>
                <a:srgbClr val="002060"/>
              </a:solidFill>
            </a:endParaRPr>
          </a:p>
          <a:p>
            <a:pPr algn="just"/>
            <a:r>
              <a:rPr lang="ru-RU" sz="1600">
                <a:solidFill>
                  <a:srgbClr val="002060"/>
                </a:solidFill>
              </a:rPr>
              <a:t>- могут определить, сравнить, оценить,  создать определенную стратегию решения проблем, относящуюся к этой модели</a:t>
            </a:r>
            <a:r>
              <a:rPr lang="kk-KZ" sz="1600">
                <a:solidFill>
                  <a:srgbClr val="002060"/>
                </a:solidFill>
              </a:rPr>
              <a:t>; </a:t>
            </a:r>
            <a:endParaRPr lang="ru-RU" sz="1600">
              <a:solidFill>
                <a:srgbClr val="002060"/>
              </a:solidFill>
            </a:endParaRPr>
          </a:p>
          <a:p>
            <a:pPr algn="just"/>
            <a:r>
              <a:rPr lang="ru-RU" sz="1600">
                <a:solidFill>
                  <a:srgbClr val="002060"/>
                </a:solidFill>
              </a:rPr>
              <a:t>- демонстрируют  широкое,  хорошо  развитое  мышление</a:t>
            </a:r>
            <a:r>
              <a:rPr lang="kk-KZ" sz="1600">
                <a:solidFill>
                  <a:srgbClr val="002060"/>
                </a:solidFill>
              </a:rPr>
              <a:t>,</a:t>
            </a:r>
            <a:r>
              <a:rPr lang="ru-RU" sz="1600">
                <a:solidFill>
                  <a:srgbClr val="002060"/>
                </a:solidFill>
              </a:rPr>
              <a:t> логические навыки для выполнения того или иного задания.</a:t>
            </a:r>
          </a:p>
        </p:txBody>
      </p:sp>
      <p:pic>
        <p:nvPicPr>
          <p:cNvPr id="45092" name="Picture 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3596416"/>
            <a:ext cx="5604685" cy="3199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93" name="Picture 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95800"/>
            <a:ext cx="60960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25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+mn-lt"/>
              </a:rPr>
              <a:t>. </a:t>
            </a:r>
            <a:endParaRPr lang="ru-RU" altLang="ru-RU" sz="2400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608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304800"/>
            <a:ext cx="9448800" cy="609600"/>
          </a:xfrm>
        </p:spPr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Уровни математической грамотности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1" y="228600"/>
            <a:ext cx="15875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390849"/>
              </p:ext>
            </p:extLst>
          </p:nvPr>
        </p:nvGraphicFramePr>
        <p:xfrm>
          <a:off x="515999" y="838200"/>
          <a:ext cx="2227200" cy="2438401"/>
        </p:xfrm>
        <a:graphic>
          <a:graphicData uri="http://schemas.openxmlformats.org/drawingml/2006/table">
            <a:tbl>
              <a:tblPr/>
              <a:tblGrid>
                <a:gridCol w="747000"/>
                <a:gridCol w="407304"/>
                <a:gridCol w="1072896"/>
              </a:tblGrid>
              <a:tr h="422907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</a:t>
                      </a:r>
                      <a:endParaRPr lang="ru-RU" sz="1600" b="1" i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0" marB="6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0721" marR="10721" marT="6030" marB="6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67%</a:t>
                      </a:r>
                      <a:endParaRPr lang="ru-RU" sz="1600" b="1" i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0" marB="6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202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607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21" marR="10721" marT="6030" marB="6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220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243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329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lang="ru-RU" sz="16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500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</a:t>
                      </a:r>
                      <a:endParaRPr lang="ru-RU" sz="16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41" marR="11541" marT="6491" marB="64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6115" name="Rectangle 1"/>
          <p:cNvSpPr>
            <a:spLocks noChangeArrowheads="1"/>
          </p:cNvSpPr>
          <p:nvPr/>
        </p:nvSpPr>
        <p:spPr bwMode="auto">
          <a:xfrm>
            <a:off x="2946000" y="800579"/>
            <a:ext cx="90424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 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-уровня</a:t>
            </a: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должны успешно выполнять самые сложные элементы  функциональной математической грамотности. 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Данный уровень требует навыков обучающихся по разработке математических концепций, обобщения и использования информации на основе собственных исследований, моделирования сложных проблемных ситуаций в относительно нестандартных контекстах. </a:t>
            </a:r>
          </a:p>
          <a:p>
            <a:pPr algn="just"/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Могут самостоятельно размышлять, формулировать и в точности  разъяснять о действиях и размышлениях относительно своих выводов, толкования и аргументов, объяснять причину выбора правильного ответа.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46117" name="Oval 37"/>
          <p:cNvSpPr>
            <a:spLocks noChangeArrowheads="1"/>
          </p:cNvSpPr>
          <p:nvPr/>
        </p:nvSpPr>
        <p:spPr bwMode="auto">
          <a:xfrm>
            <a:off x="5890684" y="800100"/>
            <a:ext cx="127000" cy="12223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118" name="Oval 38"/>
          <p:cNvSpPr>
            <a:spLocks noChangeArrowheads="1"/>
          </p:cNvSpPr>
          <p:nvPr/>
        </p:nvSpPr>
        <p:spPr bwMode="auto">
          <a:xfrm>
            <a:off x="6733117" y="795339"/>
            <a:ext cx="127000" cy="122237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8" y="3535430"/>
            <a:ext cx="5509092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000" y="2799000"/>
            <a:ext cx="6214885" cy="380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12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C36E99E-C7A8-4DEB-BE2B-6B8EC81325DB}"/>
              </a:ext>
            </a:extLst>
          </p:cNvPr>
          <p:cNvSpPr txBox="1"/>
          <p:nvPr/>
        </p:nvSpPr>
        <p:spPr>
          <a:xfrm>
            <a:off x="668005" y="4467353"/>
            <a:ext cx="8841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Кадырова Фарида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Задитовна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ьютор ЦНППМРО КФУ, </a:t>
            </a:r>
            <a:r>
              <a:rPr lang="ru-RU" sz="1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к.п.н</a:t>
            </a:r>
            <a:endParaRPr lang="ru-RU" sz="1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C8D8626-C69E-477F-BCCA-924909EC5D2A}"/>
              </a:ext>
            </a:extLst>
          </p:cNvPr>
          <p:cNvSpPr txBox="1"/>
          <p:nvPr/>
        </p:nvSpPr>
        <p:spPr>
          <a:xfrm>
            <a:off x="668005" y="1687113"/>
            <a:ext cx="11523995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Дифференцированный подход к развитию М</a:t>
            </a:r>
            <a:r>
              <a:rPr lang="ru-RU" sz="3600" b="1" dirty="0" smtClean="0">
                <a:solidFill>
                  <a:srgbClr val="002060"/>
                </a:solidFill>
              </a:rPr>
              <a:t>Г </a:t>
            </a:r>
            <a:r>
              <a:rPr lang="ru-RU" sz="3600" b="1" dirty="0">
                <a:solidFill>
                  <a:srgbClr val="002060"/>
                </a:solidFill>
              </a:rPr>
              <a:t>школьника как фактор обеспечения его международной конкурентоспособности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C7851755-F7DC-FB30-8FB0-C254A5F97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267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CC3D0DC-D6B4-BA86-2B6B-11B498F5E8B2}"/>
              </a:ext>
            </a:extLst>
          </p:cNvPr>
          <p:cNvSpPr txBox="1">
            <a:spLocks/>
          </p:cNvSpPr>
          <p:nvPr/>
        </p:nvSpPr>
        <p:spPr bwMode="auto">
          <a:xfrm>
            <a:off x="2293216" y="185647"/>
            <a:ext cx="9183677" cy="71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lvl="0">
              <a:defRPr/>
            </a:pPr>
            <a:r>
              <a:rPr lang="ru-RU" sz="2400" b="1" dirty="0">
                <a:solidFill>
                  <a:srgbClr val="002060"/>
                </a:solidFill>
                <a:latin typeface="+mn-lt"/>
              </a:rPr>
              <a:t>Создание дифференцированных групп школьников по результатам диагностики М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Г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68949"/>
              </p:ext>
            </p:extLst>
          </p:nvPr>
        </p:nvGraphicFramePr>
        <p:xfrm>
          <a:off x="696000" y="1088999"/>
          <a:ext cx="8968549" cy="3476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64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881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636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62356"/>
                <a:gridCol w="1547887"/>
              </a:tblGrid>
              <a:tr h="325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 группа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 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3 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 группа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 группа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45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Иванов Петр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err="1">
                          <a:effectLst/>
                        </a:rPr>
                        <a:t>Каирбеков</a:t>
                      </a:r>
                      <a:r>
                        <a:rPr lang="ru-RU" sz="1800" u="none" strike="noStrike" dirty="0">
                          <a:effectLst/>
                        </a:rPr>
                        <a:t> Марат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Абдуллина </a:t>
                      </a:r>
                      <a:r>
                        <a:rPr lang="ru-RU" sz="1800" u="none" strike="noStrike" dirty="0" err="1">
                          <a:effectLst/>
                        </a:rPr>
                        <a:t>Ралина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Исхакова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Ильнара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Вильданов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Рамиль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57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Сидорова Наталья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Салихов </a:t>
                      </a:r>
                      <a:r>
                        <a:rPr lang="ru-RU" sz="1800" u="none" strike="noStrike" dirty="0" err="1">
                          <a:effectLst/>
                        </a:rPr>
                        <a:t>Данияр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Юлдашева Алина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Казаков Илья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…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34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Каримуллин Ильдар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Хусаинова </a:t>
                      </a:r>
                      <a:r>
                        <a:rPr lang="ru-RU" sz="1800" u="none" strike="noStrike" dirty="0" err="1">
                          <a:effectLst/>
                        </a:rPr>
                        <a:t>Ясмина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err="1">
                          <a:effectLst/>
                        </a:rPr>
                        <a:t>Яруллин</a:t>
                      </a:r>
                      <a:r>
                        <a:rPr lang="ru-RU" sz="1800" u="none" strike="noStrike" dirty="0">
                          <a:effectLst/>
                        </a:rPr>
                        <a:t> Дамир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…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…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34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…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…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…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…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…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</a:tr>
              <a:tr h="643467"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55" marR="4155" marT="4155" marB="0" anchor="ctr"/>
                </a:tc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2E4C728-C7C5-140B-0F93-2B403DAB0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smtClean="0"/>
              <a:pPr>
                <a:defRPr/>
              </a:pPr>
              <a:t>18</a:t>
            </a:fld>
            <a:endParaRPr lang="ru-RU" alt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1000" y="4860162"/>
            <a:ext cx="840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Создание дифференцированных групп </a:t>
            </a:r>
            <a:r>
              <a:rPr lang="ru-RU" b="1" dirty="0" smtClean="0">
                <a:solidFill>
                  <a:srgbClr val="002060"/>
                </a:solidFill>
              </a:rPr>
              <a:t>учителей!? Возможно или нет???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81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6CC3D0DC-D6B4-BA86-2B6B-11B498F5E8B2}"/>
              </a:ext>
            </a:extLst>
          </p:cNvPr>
          <p:cNvSpPr txBox="1">
            <a:spLocks/>
          </p:cNvSpPr>
          <p:nvPr/>
        </p:nvSpPr>
        <p:spPr bwMode="auto">
          <a:xfrm>
            <a:off x="2375278" y="136819"/>
            <a:ext cx="10515600" cy="71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lvl="0">
              <a:defRPr/>
            </a:pP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урок для перехода на 2 уровень развития</a:t>
            </a:r>
          </a:p>
          <a:p>
            <a:pPr lvl="0"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математической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грамотности школьника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7D508F7-F330-4A0C-FCC6-171A43334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90" y="925497"/>
            <a:ext cx="11394916" cy="349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0058" y="4546832"/>
            <a:ext cx="118284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a typeface="Calibri"/>
                <a:cs typeface="Times New Roman"/>
              </a:rPr>
              <a:t>По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компетенции «Формулировать ситуацию математически»</a:t>
            </a:r>
          </a:p>
          <a:p>
            <a:r>
              <a:rPr lang="ru-RU" sz="1400" dirty="0">
                <a:solidFill>
                  <a:srgbClr val="002060"/>
                </a:solidFill>
                <a:ea typeface="Calibri"/>
                <a:cs typeface="Times New Roman"/>
              </a:rPr>
              <a:t>Научить составлять простейшую математическую модель предложенной ситуации  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ea typeface="Calibri"/>
                <a:cs typeface="Times New Roman"/>
              </a:rPr>
              <a:t>По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компетенции «Применять»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Научить  выполнять  действия, которые почти всегда очевидны и явно следуют из описания предложенной ситуации</a:t>
            </a:r>
            <a:r>
              <a:rPr lang="ru-RU" sz="1400" dirty="0">
                <a:solidFill>
                  <a:srgbClr val="002060"/>
                </a:solidFill>
                <a:ea typeface="Calibri"/>
                <a:cs typeface="Times New Roman"/>
              </a:rPr>
              <a:t>(выполнять действия с натуральными числами, с обыкновенными  дробями)</a:t>
            </a:r>
          </a:p>
          <a:p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По компетенции «Интерпретировать»</a:t>
            </a:r>
          </a:p>
          <a:p>
            <a:r>
              <a:rPr lang="ru-RU" sz="1400" dirty="0">
                <a:solidFill>
                  <a:srgbClr val="002060"/>
                </a:solidFill>
                <a:ea typeface="Calibri"/>
                <a:cs typeface="Times New Roman"/>
              </a:rPr>
              <a:t>Научить распознавать информацию из источника, представленную в явном виде (Читать данные таблиц, столбчатой и круговой диаграмм, графиков)</a:t>
            </a:r>
          </a:p>
          <a:p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По компетенции «Рассуждать»</a:t>
            </a:r>
          </a:p>
          <a:p>
            <a:r>
              <a:rPr lang="ru-RU" sz="1400" dirty="0">
                <a:solidFill>
                  <a:srgbClr val="002060"/>
                </a:solidFill>
                <a:ea typeface="Calibri"/>
                <a:cs typeface="Times New Roman"/>
              </a:rPr>
              <a:t>Научить отождествлять информацию, истолковывать данные</a:t>
            </a:r>
          </a:p>
        </p:txBody>
      </p:sp>
    </p:spTree>
    <p:extLst>
      <p:ext uri="{BB962C8B-B14F-4D97-AF65-F5344CB8AC3E}">
        <p14:creationId xmlns:p14="http://schemas.microsoft.com/office/powerpoint/2010/main" val="83253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8326F1D4-FB30-4195-8CBD-E98F860FD6DB}"/>
              </a:ext>
            </a:extLst>
          </p:cNvPr>
          <p:cNvSpPr txBox="1">
            <a:spLocks/>
          </p:cNvSpPr>
          <p:nvPr/>
        </p:nvSpPr>
        <p:spPr bwMode="auto">
          <a:xfrm>
            <a:off x="796756" y="189001"/>
            <a:ext cx="9623594" cy="69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en-US" sz="2200" b="1" dirty="0">
                <a:solidFill>
                  <a:srgbClr val="3B3E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PISA. </a:t>
            </a:r>
            <a:r>
              <a:rPr lang="ru-RU" sz="2200" b="1" dirty="0">
                <a:solidFill>
                  <a:srgbClr val="3B3E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Определение 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математической грамотности </a:t>
            </a:r>
            <a:r>
              <a:rPr lang="ru-RU" sz="2200" b="1" dirty="0">
                <a:solidFill>
                  <a:srgbClr val="3B3E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грамотности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902C12D6-EF0E-4202-81F9-12DE6806C7D8}"/>
              </a:ext>
            </a:extLst>
          </p:cNvPr>
          <p:cNvSpPr txBox="1">
            <a:spLocks/>
          </p:cNvSpPr>
          <p:nvPr/>
        </p:nvSpPr>
        <p:spPr>
          <a:xfrm>
            <a:off x="2274826" y="1753263"/>
            <a:ext cx="9394499" cy="1368586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Мониторинг оценки качества образования в школе PISA">
            <a:extLst>
              <a:ext uri="{FF2B5EF4-FFF2-40B4-BE49-F238E27FC236}">
                <a16:creationId xmlns="" xmlns:a16="http://schemas.microsoft.com/office/drawing/2014/main" id="{4B97948A-2284-4BF9-B67C-7551ADA83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50" y="1899000"/>
            <a:ext cx="883377" cy="139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>
            <a:extLst>
              <a:ext uri="{FF2B5EF4-FFF2-40B4-BE49-F238E27FC236}">
                <a16:creationId xmlns="" xmlns:a16="http://schemas.microsoft.com/office/drawing/2014/main" id="{D26B0F5E-2254-45FE-B75D-15352A6650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1252146"/>
              </p:ext>
            </p:extLst>
          </p:nvPr>
        </p:nvGraphicFramePr>
        <p:xfrm>
          <a:off x="561000" y="3291102"/>
          <a:ext cx="11385000" cy="297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01000" y="885058"/>
            <a:ext cx="9495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sng" dirty="0">
                <a:solidFill>
                  <a:srgbClr val="C00000"/>
                </a:solidFill>
              </a:rPr>
              <a:t>Математическая</a:t>
            </a:r>
            <a:r>
              <a:rPr lang="ru-RU" b="1" i="1" u="sng" dirty="0">
                <a:solidFill>
                  <a:srgbClr val="FF0000"/>
                </a:solidFill>
              </a:rPr>
              <a:t> </a:t>
            </a:r>
            <a:r>
              <a:rPr lang="ru-RU" b="1" i="1" u="sng" dirty="0">
                <a:solidFill>
                  <a:srgbClr val="C00000"/>
                </a:solidFill>
              </a:rPr>
              <a:t>грамотность</a:t>
            </a:r>
            <a:r>
              <a:rPr lang="ru-RU" i="1" u="sng" dirty="0">
                <a:solidFill>
                  <a:srgbClr val="FF0000"/>
                </a:solidFill>
              </a:rPr>
              <a:t> </a:t>
            </a:r>
            <a:r>
              <a:rPr lang="ru-RU" i="1" dirty="0">
                <a:solidFill>
                  <a:srgbClr val="002060"/>
                </a:solidFill>
              </a:rPr>
              <a:t>– это способность человека </a:t>
            </a:r>
            <a:r>
              <a:rPr lang="ru-RU" b="1" i="1" u="sng" dirty="0">
                <a:solidFill>
                  <a:srgbClr val="C00000"/>
                </a:solidFill>
              </a:rPr>
              <a:t>мыслить математически</a:t>
            </a:r>
            <a:r>
              <a:rPr lang="ru-RU" i="1" dirty="0">
                <a:solidFill>
                  <a:srgbClr val="C00000"/>
                </a:solidFill>
              </a:rPr>
              <a:t>, </a:t>
            </a:r>
            <a:r>
              <a:rPr lang="ru-RU" b="1" i="1" u="sng" dirty="0">
                <a:solidFill>
                  <a:srgbClr val="C00000"/>
                </a:solidFill>
              </a:rPr>
              <a:t>формулировать</a:t>
            </a:r>
            <a:r>
              <a:rPr lang="ru-RU" i="1" dirty="0">
                <a:solidFill>
                  <a:srgbClr val="C00000"/>
                </a:solidFill>
              </a:rPr>
              <a:t>, </a:t>
            </a:r>
            <a:r>
              <a:rPr lang="ru-RU" b="1" i="1" u="sng" dirty="0">
                <a:solidFill>
                  <a:srgbClr val="C00000"/>
                </a:solidFill>
              </a:rPr>
              <a:t>применять и интерпретировать</a:t>
            </a:r>
            <a:r>
              <a:rPr lang="ru-RU" i="1" dirty="0">
                <a:solidFill>
                  <a:srgbClr val="C00000"/>
                </a:solidFill>
              </a:rPr>
              <a:t> математику для решения задач </a:t>
            </a:r>
            <a:r>
              <a:rPr lang="ru-RU" i="1" dirty="0">
                <a:solidFill>
                  <a:srgbClr val="002060"/>
                </a:solidFill>
              </a:rPr>
              <a:t>в разнообразных практических контекстах. Она включает в себя понятия, процедуры и факты, а также инструменты для описания, объяснения и предсказания явлений. Она помогает людям понять роль математики в мире, высказывать хорошо обоснованные суждения и принимать решения, которые должны принимать конструктивные, активные и размышляющие граждане </a:t>
            </a:r>
            <a:r>
              <a:rPr lang="ru-RU" b="1" i="1" u="sng" dirty="0">
                <a:solidFill>
                  <a:srgbClr val="002060"/>
                </a:solidFill>
              </a:rPr>
              <a:t>в 21 веке»</a:t>
            </a:r>
            <a:endParaRPr lang="ru-RU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48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1000" y="549000"/>
            <a:ext cx="994500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rgbClr val="000000"/>
                </a:solidFill>
              </a:rPr>
              <a:t>	 Модель </a:t>
            </a:r>
            <a:r>
              <a:rPr lang="ru-RU" sz="2400" b="1" dirty="0">
                <a:solidFill>
                  <a:srgbClr val="000000"/>
                </a:solidFill>
              </a:rPr>
              <a:t>этапа целеполагания в условиях дифференцированного подхода</a:t>
            </a:r>
            <a:endParaRPr lang="ru-RU" sz="2400" b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endParaRPr lang="ru-RU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Тема</a:t>
            </a:r>
            <a:r>
              <a:rPr lang="ru-RU" b="1" dirty="0">
                <a:solidFill>
                  <a:srgbClr val="002060"/>
                </a:solidFill>
              </a:rPr>
              <a:t>. </a:t>
            </a:r>
            <a:r>
              <a:rPr lang="ru-RU" b="1" dirty="0" smtClean="0">
                <a:solidFill>
                  <a:srgbClr val="002060"/>
                </a:solidFill>
              </a:rPr>
              <a:t>Среднее арифметическое</a:t>
            </a:r>
            <a:endParaRPr lang="ru-RU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Цель урока:  </a:t>
            </a:r>
            <a:r>
              <a:rPr lang="ru-RU" dirty="0">
                <a:solidFill>
                  <a:srgbClr val="002060"/>
                </a:solidFill>
              </a:rPr>
              <a:t>Обобщить и систематизировать знания по </a:t>
            </a:r>
            <a:r>
              <a:rPr lang="ru-RU" dirty="0" smtClean="0">
                <a:solidFill>
                  <a:srgbClr val="002060"/>
                </a:solidFill>
              </a:rPr>
              <a:t>теме среднее арифметическое, </a:t>
            </a:r>
            <a:r>
              <a:rPr lang="ru-RU" dirty="0">
                <a:solidFill>
                  <a:srgbClr val="002060"/>
                </a:solidFill>
              </a:rPr>
              <a:t>расширить  область </a:t>
            </a:r>
            <a:r>
              <a:rPr lang="ru-RU" dirty="0" smtClean="0">
                <a:solidFill>
                  <a:srgbClr val="002060"/>
                </a:solidFill>
              </a:rPr>
              <a:t>применения знаний по данной теме.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Задачи урока: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 Сформировать умения у  обучающихся применения </a:t>
            </a:r>
            <a:r>
              <a:rPr lang="ru-RU" dirty="0" smtClean="0">
                <a:solidFill>
                  <a:srgbClr val="002060"/>
                </a:solidFill>
              </a:rPr>
              <a:t>правила нахождения средней арифметической величины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Обучение школьников умению формулировать ситуацию математически </a:t>
            </a:r>
            <a:r>
              <a:rPr lang="ru-RU" dirty="0" smtClean="0">
                <a:solidFill>
                  <a:srgbClr val="002060"/>
                </a:solidFill>
              </a:rPr>
              <a:t>при решении задач 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Расширить кругозор в области применения формул арифметической прогрессии в различных сферах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04119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000" y="414001"/>
            <a:ext cx="10155599" cy="450000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246000" y="459000"/>
            <a:ext cx="11070000" cy="55793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                                                       </a:t>
            </a:r>
            <a:r>
              <a:rPr lang="ru-RU" sz="1800" b="1" dirty="0" smtClean="0">
                <a:solidFill>
                  <a:srgbClr val="000000"/>
                </a:solidFill>
              </a:rPr>
              <a:t>НОРМАТИВЫ </a:t>
            </a:r>
            <a:r>
              <a:rPr lang="ru-RU" sz="1800" b="1" dirty="0">
                <a:solidFill>
                  <a:srgbClr val="000000"/>
                </a:solidFill>
              </a:rPr>
              <a:t>ПО ФИЗКУЛЬТУРЕ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Физкультура </a:t>
            </a:r>
            <a:r>
              <a:rPr lang="ru-RU" sz="1600" dirty="0">
                <a:solidFill>
                  <a:srgbClr val="002060"/>
                </a:solidFill>
              </a:rPr>
              <a:t>– одна из важнейших составляющих ЗОЖ. При недостатке </a:t>
            </a:r>
            <a:r>
              <a:rPr lang="ru-RU" sz="1600" dirty="0" smtClean="0">
                <a:solidFill>
                  <a:srgbClr val="002060"/>
                </a:solidFill>
              </a:rPr>
              <a:t>движений </a:t>
            </a:r>
            <a:r>
              <a:rPr lang="ru-RU" sz="1600" dirty="0">
                <a:solidFill>
                  <a:srgbClr val="002060"/>
                </a:solidFill>
              </a:rPr>
              <a:t>ослабляется организм, и </a:t>
            </a:r>
            <a:r>
              <a:rPr lang="ru-RU" sz="1600" dirty="0" smtClean="0">
                <a:solidFill>
                  <a:srgbClr val="002060"/>
                </a:solidFill>
              </a:rPr>
              <a:t>именно физические </a:t>
            </a:r>
            <a:r>
              <a:rPr lang="ru-RU" sz="1600" dirty="0">
                <a:solidFill>
                  <a:srgbClr val="002060"/>
                </a:solidFill>
              </a:rPr>
              <a:t>нагрузки помогают </a:t>
            </a:r>
            <a:r>
              <a:rPr lang="ru-RU" sz="1600" dirty="0" smtClean="0">
                <a:solidFill>
                  <a:srgbClr val="002060"/>
                </a:solidFill>
              </a:rPr>
              <a:t>поддерживать </a:t>
            </a:r>
            <a:r>
              <a:rPr lang="ru-RU" sz="1600" dirty="0">
                <a:solidFill>
                  <a:srgbClr val="002060"/>
                </a:solidFill>
              </a:rPr>
              <a:t>работоспособность как сердечно-сосудистой, так и костно-мышечной </a:t>
            </a:r>
            <a:r>
              <a:rPr lang="ru-RU" sz="1600" dirty="0" smtClean="0">
                <a:solidFill>
                  <a:srgbClr val="002060"/>
                </a:solidFill>
              </a:rPr>
              <a:t>системы</a:t>
            </a:r>
            <a:r>
              <a:rPr lang="ru-RU" sz="1600" dirty="0">
                <a:solidFill>
                  <a:srgbClr val="002060"/>
                </a:solidFill>
              </a:rPr>
              <a:t>. Государство заинтересовано в здоровье последующего поколения и  потому </a:t>
            </a:r>
            <a:r>
              <a:rPr lang="ru-RU" sz="1600" dirty="0" smtClean="0">
                <a:solidFill>
                  <a:srgbClr val="002060"/>
                </a:solidFill>
              </a:rPr>
              <a:t>оно </a:t>
            </a:r>
            <a:r>
              <a:rPr lang="ru-RU" sz="1600" dirty="0">
                <a:solidFill>
                  <a:srgbClr val="002060"/>
                </a:solidFill>
              </a:rPr>
              <a:t>разрабатывает нормы, способствующие мотивированию учеников к укреплению </a:t>
            </a:r>
            <a:r>
              <a:rPr lang="ru-RU" sz="1600" dirty="0" smtClean="0">
                <a:solidFill>
                  <a:srgbClr val="002060"/>
                </a:solidFill>
              </a:rPr>
              <a:t>своего </a:t>
            </a:r>
            <a:r>
              <a:rPr lang="ru-RU" sz="1600" dirty="0">
                <a:solidFill>
                  <a:srgbClr val="002060"/>
                </a:solidFill>
              </a:rPr>
              <a:t>здоровья и развитию физического качества. 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В таблице приведены нормативы по физической культуре для учащихся 7 класса по бегу.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5556" y="2413056"/>
            <a:ext cx="5458465" cy="273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102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6000" y="4508999"/>
            <a:ext cx="646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45999" y="144000"/>
            <a:ext cx="6660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Прочитайте текст «Нормативы по физкультуре</a:t>
            </a:r>
            <a:r>
              <a:rPr lang="ru-RU" b="1" dirty="0" smtClean="0">
                <a:solidFill>
                  <a:srgbClr val="002060"/>
                </a:solidFill>
              </a:rPr>
              <a:t>» и ответьте на следующие вопросы 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993318"/>
              </p:ext>
            </p:extLst>
          </p:nvPr>
        </p:nvGraphicFramePr>
        <p:xfrm>
          <a:off x="156000" y="999000"/>
          <a:ext cx="11932536" cy="5829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9398"/>
                <a:gridCol w="2424419"/>
                <a:gridCol w="4328719"/>
              </a:tblGrid>
              <a:tr h="37231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Задачи</a:t>
                      </a:r>
                      <a:r>
                        <a:rPr lang="ru-RU" baseline="0" dirty="0" smtClean="0"/>
                        <a:t> на урок</a:t>
                      </a:r>
                      <a:endParaRPr lang="ru-RU" dirty="0"/>
                    </a:p>
                  </a:txBody>
                  <a:tcPr/>
                </a:tc>
              </a:tr>
              <a:tr h="74619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В беге на 30 м Витя получил оценку «4», а Света –«3». Во второй попытке Света улучшила свой результат и получила оценку «4».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Могла ли она опередить Витю, если во второй попытке он  пробежал, так же,  как и в первой?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Переход из первой группы  во вторую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Научить извлекать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 нужную информацию из   таблицы «Нормативы физкультуры»,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который является единственным источником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4619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В беге на 30 м Витя получил оценку «4», а Света –«3». Во второй попытке Света улучшила свой результат и получила оценку «4». 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За какое время могла пробежать Света во второй раз?  Напишите один из вариантов ответа.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Переход из второй группы в третью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Научить истолковать  и  использовать  факты, представленные в таблице, основанные на разных информационных источниках проводить элементарную интерпретацию и рассуждения, которые отражаются в решении проблемы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236011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Для получения итоговой оценки Витя сдал все 5 видов контрольных упражнений. Полученный итоговый результат округлялся до целых.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Среди предложенных утверждений выберите верное /неверное</a:t>
                      </a: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Переход из третьей группы в четвертую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Научить сформулировать и изложить свои объяснения и аргументы, опираясь на свою интерпретацию, доводы и действия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450979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Посмотрите таблицу оценок в беге на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60 м для девочек и мальчиков. Постройте столбчатую диаграмму  (по оси ОХ – оценка (мальчики, девочки) , по оси 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OY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– время (в сек.)). Какую закономерность заметили? </a:t>
                      </a:r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Переход из четвертой группы в пятую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Научить связывать и использовать информацию из разных источников, представленную в различной форме, свободно преобразовывать и переходить от одной формы к другой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78" y="3634633"/>
            <a:ext cx="3650702" cy="174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82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3439" y="0"/>
            <a:ext cx="10515600" cy="1325563"/>
          </a:xfrm>
        </p:spPr>
        <p:txBody>
          <a:bodyPr/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Модель мотивации школьника в условиях дифференцированного подхода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97521" y="1522411"/>
            <a:ext cx="11139435" cy="502735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Тема урока: </a:t>
            </a:r>
            <a:r>
              <a:rPr lang="ru-RU" sz="2400" b="1" dirty="0" smtClean="0"/>
              <a:t> Среднее арифметическое</a:t>
            </a:r>
            <a:endParaRPr lang="ru-RU" sz="2400" b="1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 smtClean="0"/>
              <a:t>Мотивация</a:t>
            </a:r>
            <a:endParaRPr lang="ru-RU" sz="2400" b="1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 1 группы</a:t>
            </a:r>
            <a:r>
              <a:rPr lang="ru-RU" sz="2400" dirty="0"/>
              <a:t>: </a:t>
            </a:r>
            <a:r>
              <a:rPr lang="ru-RU" sz="2400" dirty="0" smtClean="0"/>
              <a:t>           </a:t>
            </a:r>
            <a:endParaRPr lang="ru-RU" sz="2400" dirty="0"/>
          </a:p>
          <a:p>
            <a:pPr marL="0" indent="0">
              <a:lnSpc>
                <a:spcPct val="100000"/>
              </a:lnSpc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Мотивация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 2 группы</a:t>
            </a:r>
            <a:r>
              <a:rPr lang="ru-RU" sz="2400" dirty="0"/>
              <a:t>: </a:t>
            </a:r>
          </a:p>
          <a:p>
            <a:pPr marL="0" indent="0">
              <a:lnSpc>
                <a:spcPct val="100000"/>
              </a:lnSpc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Мотивация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 3 группы</a:t>
            </a:r>
            <a:r>
              <a:rPr lang="ru-RU" sz="2400" dirty="0"/>
              <a:t>: 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00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305755" y="0"/>
            <a:ext cx="8723489" cy="1325563"/>
          </a:xfrm>
        </p:spPr>
        <p:txBody>
          <a:bodyPr/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Модель этапа целеполагания в условиях дифференцированного подхода</a:t>
            </a: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697521" y="1589303"/>
            <a:ext cx="11139435" cy="4351338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/>
              <a:t>Тема урока: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/>
              <a:t>Цель урока: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dirty="0" smtClean="0"/>
              <a:t> </a:t>
            </a:r>
            <a:endParaRPr lang="ru-RU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/>
              <a:t>Задачи </a:t>
            </a:r>
            <a:r>
              <a:rPr lang="ru-RU" sz="2400" b="1" dirty="0"/>
              <a:t>1 группы</a:t>
            </a:r>
            <a:r>
              <a:rPr lang="ru-RU" sz="2400" dirty="0"/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/>
              <a:t>Задачи 2 группы</a:t>
            </a:r>
            <a:r>
              <a:rPr lang="ru-RU" sz="2400" dirty="0"/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/>
              <a:t>Задачи 3 группы</a:t>
            </a:r>
            <a:r>
              <a:rPr lang="ru-RU" sz="2400" dirty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2340" y="2139192"/>
            <a:ext cx="8592529" cy="5620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98201" y="2991248"/>
            <a:ext cx="8480809" cy="7737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09978" y="3882468"/>
            <a:ext cx="8480809" cy="7737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157649" y="4824624"/>
            <a:ext cx="8480809" cy="7737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558A7B98-84F1-1FD1-25FD-DD2A04A21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smtClean="0"/>
              <a:pPr>
                <a:defRPr/>
              </a:pPr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620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151" y="144061"/>
            <a:ext cx="10515600" cy="1325563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Практикум по организации деятельности школьников в условиях дифференцированного подхода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97521" y="1522411"/>
            <a:ext cx="11139435" cy="502735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Тема урока: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Деятельность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 1 группы</a:t>
            </a:r>
            <a:r>
              <a:rPr lang="ru-RU" sz="2400" dirty="0"/>
              <a:t>: </a:t>
            </a:r>
          </a:p>
          <a:p>
            <a:pPr marL="0" indent="0">
              <a:lnSpc>
                <a:spcPct val="100000"/>
              </a:lnSpc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Деятельность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 2 группы</a:t>
            </a:r>
            <a:r>
              <a:rPr lang="ru-RU" sz="2400" dirty="0"/>
              <a:t>: </a:t>
            </a:r>
          </a:p>
          <a:p>
            <a:pPr marL="0" indent="0">
              <a:lnSpc>
                <a:spcPct val="100000"/>
              </a:lnSpc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Деятельность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/>
              <a:t> 3 группы</a:t>
            </a:r>
            <a:r>
              <a:rPr lang="ru-RU" sz="2400" dirty="0"/>
              <a:t>: 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82893" y="2175464"/>
            <a:ext cx="8480809" cy="10802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Общие виды деятельности: 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Дифференцированные виды деятельности: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82895" y="3649224"/>
            <a:ext cx="8480809" cy="10835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82896" y="5092837"/>
            <a:ext cx="8480809" cy="11170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96791" y="372933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Общие виды деятельности: 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Дифференцированные виды деятельности: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96791" y="518969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Общие виды деятельности: 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Дифференцированные виды деятельности:</a:t>
            </a:r>
          </a:p>
        </p:txBody>
      </p:sp>
    </p:spTree>
    <p:extLst>
      <p:ext uri="{BB962C8B-B14F-4D97-AF65-F5344CB8AC3E}">
        <p14:creationId xmlns:p14="http://schemas.microsoft.com/office/powerpoint/2010/main" val="388484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7666" y="-120298"/>
            <a:ext cx="7628467" cy="1325563"/>
          </a:xfrm>
        </p:spPr>
        <p:txBody>
          <a:bodyPr/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Модель оценки образовательных результатов в условиях дифференцированного подхода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97522" y="2920752"/>
            <a:ext cx="11139435" cy="28844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/>
              <a:t>Оценка 1 группы</a:t>
            </a:r>
            <a:r>
              <a:rPr lang="ru-RU" sz="2400" dirty="0"/>
              <a:t>: 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b="1" dirty="0"/>
              <a:t>Оценка 2 группы</a:t>
            </a:r>
            <a:r>
              <a:rPr lang="ru-RU" sz="2400" dirty="0"/>
              <a:t>: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b="1" dirty="0"/>
              <a:t>Оценка 3 группы</a:t>
            </a:r>
            <a:r>
              <a:rPr lang="ru-RU" sz="2400" dirty="0"/>
              <a:t>: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83076" y="967666"/>
            <a:ext cx="80609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Промежуточные и комплексные диагностические работы</a:t>
            </a:r>
          </a:p>
          <a:p>
            <a:pPr marL="342900" indent="-342900">
              <a:buAutoNum type="arabicPeriod"/>
            </a:pPr>
            <a:r>
              <a:rPr lang="ru-RU" dirty="0" err="1"/>
              <a:t>Сформированность</a:t>
            </a:r>
            <a:r>
              <a:rPr lang="ru-RU" dirty="0"/>
              <a:t> умения решать практико-ориентированные задачи (наблюдения на уроке)</a:t>
            </a:r>
          </a:p>
          <a:p>
            <a:pPr marL="342900" indent="-342900">
              <a:buAutoNum type="arabicPeriod"/>
            </a:pPr>
            <a:r>
              <a:rPr lang="ru-RU" dirty="0"/>
              <a:t>Анализ результатов ВПР</a:t>
            </a:r>
          </a:p>
          <a:p>
            <a:pPr marL="342900" indent="-342900">
              <a:buAutoNum type="arabicPeriod"/>
            </a:pPr>
            <a:r>
              <a:rPr lang="ru-RU" dirty="0"/>
              <a:t>Умение решать задания ОГЭ направленных на МГ (пробные тестирования)</a:t>
            </a:r>
          </a:p>
          <a:p>
            <a:pPr marL="342900" indent="-342900">
              <a:buAutoNum type="arabicPeriod"/>
            </a:pPr>
            <a:r>
              <a:rPr lang="ru-RU" dirty="0"/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129365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6CC3D0DC-D6B4-BA86-2B6B-11B498F5E8B2}"/>
              </a:ext>
            </a:extLst>
          </p:cNvPr>
          <p:cNvSpPr txBox="1">
            <a:spLocks/>
          </p:cNvSpPr>
          <p:nvPr/>
        </p:nvSpPr>
        <p:spPr bwMode="auto">
          <a:xfrm>
            <a:off x="2293217" y="185648"/>
            <a:ext cx="9105712" cy="54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lvl="0">
              <a:defRPr/>
            </a:pPr>
            <a:r>
              <a:rPr lang="ru-RU" sz="2400" b="1" dirty="0">
                <a:solidFill>
                  <a:srgbClr val="002060"/>
                </a:solidFill>
              </a:rPr>
              <a:t>Всероссийский мониторинг формирования функциональной грамотности по модели </a:t>
            </a:r>
            <a:r>
              <a:rPr lang="en-US" sz="2400" b="1" dirty="0">
                <a:solidFill>
                  <a:srgbClr val="002060"/>
                </a:solidFill>
              </a:rPr>
              <a:t>PISA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2E4C728-C7C5-140B-0F93-2B403DAB0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3698" y="879447"/>
            <a:ext cx="4906574" cy="4690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238" algn="ctr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ru-RU" altLang="ru-RU" sz="1600" b="1" dirty="0" smtClean="0">
                <a:solidFill>
                  <a:srgbClr val="C00000"/>
                </a:solidFill>
                <a:hlinkClick r:id="rId2" action="ppaction://hlinkfile"/>
              </a:rPr>
              <a:t>Федеральный проект </a:t>
            </a:r>
            <a:r>
              <a:rPr lang="ru-RU" altLang="ru-RU" sz="1600" b="1" dirty="0">
                <a:solidFill>
                  <a:srgbClr val="C00000"/>
                </a:solidFill>
              </a:rPr>
              <a:t/>
            </a:r>
            <a:br>
              <a:rPr lang="ru-RU" altLang="ru-RU" sz="1600" b="1" dirty="0">
                <a:solidFill>
                  <a:srgbClr val="C00000"/>
                </a:solidFill>
              </a:rPr>
            </a:br>
            <a:r>
              <a:rPr lang="ru-RU" altLang="ru-RU" sz="1600" b="1" dirty="0">
                <a:solidFill>
                  <a:srgbClr val="C00000"/>
                </a:solidFill>
              </a:rPr>
              <a:t>«Современная школа» </a:t>
            </a:r>
            <a:r>
              <a:rPr lang="ru-RU" altLang="ru-RU" sz="1200" dirty="0">
                <a:solidFill>
                  <a:srgbClr val="C00000"/>
                </a:solidFill>
              </a:rPr>
              <a:t>(07.12.2018 г</a:t>
            </a:r>
            <a:r>
              <a:rPr lang="ru-RU" altLang="ru-RU" sz="1200" dirty="0" smtClean="0">
                <a:solidFill>
                  <a:srgbClr val="C00000"/>
                </a:solidFill>
              </a:rPr>
              <a:t>.)</a:t>
            </a:r>
            <a:endParaRPr lang="ru-RU" sz="1600" b="1" dirty="0" smtClean="0"/>
          </a:p>
          <a:p>
            <a:pPr marL="0" indent="630238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ru-RU" sz="1600" b="1" dirty="0" smtClean="0"/>
              <a:t>1.8</a:t>
            </a:r>
            <a:r>
              <a:rPr lang="ru-RU" sz="1600" dirty="0" smtClean="0"/>
              <a:t> </a:t>
            </a:r>
            <a:r>
              <a:rPr lang="ru-RU" sz="1600" dirty="0"/>
              <a:t>Разработана методология и критерии </a:t>
            </a:r>
            <a:r>
              <a:rPr lang="ru-RU" sz="1600" b="1" dirty="0"/>
              <a:t>оценки </a:t>
            </a:r>
            <a:r>
              <a:rPr lang="ru-RU" sz="1600" dirty="0"/>
              <a:t>качества общего образования в общеобразовательных организациях на основе практики </a:t>
            </a:r>
            <a:r>
              <a:rPr lang="ru-RU" sz="1600" b="1" dirty="0">
                <a:solidFill>
                  <a:srgbClr val="FF0000"/>
                </a:solidFill>
              </a:rPr>
              <a:t>международных исследований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/>
              <a:t>качества подготовки обучающихся к 31 декабря 2019 г.</a:t>
            </a:r>
          </a:p>
          <a:p>
            <a:pPr marL="0" indent="630238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endParaRPr lang="ru-RU" sz="1600" dirty="0"/>
          </a:p>
          <a:p>
            <a:pPr marL="0" indent="725488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ru-RU" sz="1600" b="1" dirty="0"/>
              <a:t>1.13</a:t>
            </a:r>
            <a:r>
              <a:rPr lang="ru-RU" sz="1600" dirty="0"/>
              <a:t> Не менее чем в </a:t>
            </a:r>
            <a:r>
              <a:rPr lang="ru-RU" sz="1600" dirty="0">
                <a:solidFill>
                  <a:srgbClr val="FF0000"/>
                </a:solidFill>
              </a:rPr>
              <a:t>25% (50%, 75%, 100%) </a:t>
            </a:r>
            <a:r>
              <a:rPr lang="ru-RU" sz="1600" dirty="0"/>
              <a:t>общеобразовательных организаций Российской Федерации проведена </a:t>
            </a:r>
            <a:r>
              <a:rPr lang="ru-RU" sz="1600" b="1" dirty="0">
                <a:solidFill>
                  <a:srgbClr val="FF0000"/>
                </a:solidFill>
              </a:rPr>
              <a:t>оценка</a:t>
            </a:r>
            <a:r>
              <a:rPr lang="ru-RU" sz="1600" dirty="0"/>
              <a:t> качества общего образования на основе практики </a:t>
            </a:r>
            <a:r>
              <a:rPr lang="ru-RU" sz="1600" b="1" dirty="0">
                <a:solidFill>
                  <a:srgbClr val="FF0000"/>
                </a:solidFill>
              </a:rPr>
              <a:t>международных исследований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/>
              <a:t>качества подготовки обучающихся к </a:t>
            </a:r>
            <a:r>
              <a:rPr lang="ru-RU" sz="1600" dirty="0">
                <a:solidFill>
                  <a:srgbClr val="FF0000"/>
                </a:solidFill>
              </a:rPr>
              <a:t>30 апреля 2021 г. (2022, 2023, 2024 гг.)</a:t>
            </a:r>
            <a:endParaRPr lang="ru-RU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427" y="1414997"/>
            <a:ext cx="5637300" cy="434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12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Всероссийский мониторинг формирования функциональной грамотности по модели </a:t>
            </a:r>
            <a:r>
              <a:rPr lang="en-US" sz="2400" b="1" dirty="0" smtClean="0">
                <a:solidFill>
                  <a:srgbClr val="002060"/>
                </a:solidFill>
              </a:rPr>
              <a:t>PISA</a:t>
            </a:r>
            <a:endParaRPr lang="ru-RU" sz="2400" b="1" dirty="0" smtClean="0">
              <a:solidFill>
                <a:srgbClr val="002060"/>
              </a:solidFill>
            </a:endParaRPr>
          </a:p>
        </p:txBody>
      </p:sp>
      <p:sp>
        <p:nvSpPr>
          <p:cNvPr id="6150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40F4955-8ED8-4615-9F6F-F30AD7AB227F}" type="slidenum">
              <a:rPr lang="ru-RU" altLang="ru-RU" smtClean="0">
                <a:solidFill>
                  <a:srgbClr val="898989"/>
                </a:solidFill>
                <a:latin typeface="Calibri" pitchFamily="34" charset="0"/>
              </a:rPr>
              <a:pPr/>
              <a:t>28</a:t>
            </a:fld>
            <a:endParaRPr lang="ru-RU" altLang="ru-RU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1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74" y="1376039"/>
            <a:ext cx="4971495" cy="4669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572" y="1376038"/>
            <a:ext cx="5717054" cy="4669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98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546100" y="250825"/>
            <a:ext cx="11362267" cy="66833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«Мягкий» мониторинг</a:t>
            </a: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</p:nvPr>
        </p:nvGraphicFramePr>
        <p:xfrm>
          <a:off x="179918" y="1146176"/>
          <a:ext cx="11664949" cy="5326063"/>
        </p:xfrm>
        <a:graphic>
          <a:graphicData uri="http://schemas.openxmlformats.org/drawingml/2006/table">
            <a:tbl>
              <a:tblPr/>
              <a:tblGrid>
                <a:gridCol w="3598333"/>
                <a:gridCol w="4186767"/>
                <a:gridCol w="3879849"/>
              </a:tblGrid>
              <a:tr h="19081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Контекст: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Личная жизнь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Образование/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      профессии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Общественная жизнь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Научная деятельность </a:t>
                      </a:r>
                      <a:br>
                        <a:rPr kumimoji="0" lang="ru-RU" sz="1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</a:b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Когнитивная область: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формулировать</a:t>
                      </a:r>
                      <a:r>
                        <a:rPr kumimoji="0" 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применять</a:t>
                      </a:r>
                      <a:r>
                        <a:rPr kumimoji="0" 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интерпретировать</a:t>
                      </a:r>
                      <a:r>
                        <a:rPr kumimoji="0" lang="en-US" sz="1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/</a:t>
                      </a:r>
                      <a:r>
                        <a:rPr kumimoji="0" lang="ru-RU" sz="1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оценивать</a:t>
                      </a:r>
                      <a:endParaRPr kumimoji="0" lang="ru-RU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рассуждать</a:t>
                      </a:r>
                      <a:endParaRPr kumimoji="0" lang="ru-RU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Область содержания: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Изменения и зависимости </a:t>
                      </a:r>
                      <a:endParaRPr kumimoji="0" lang="ru-RU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Пространство и форма </a:t>
                      </a:r>
                      <a:endParaRPr kumimoji="0" lang="ru-RU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Неопределенность и данные</a:t>
                      </a:r>
                      <a:endParaRPr kumimoji="0" lang="ru-RU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Количество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064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Calibri" pitchFamily="34" charset="0"/>
                        </a:rPr>
                        <a:t>МАТЕМАТИЧЕСКАЯ ГРАМОТНОСТЬ</a:t>
                      </a:r>
                    </a:p>
                  </a:txBody>
                  <a:tcPr marL="121920" marR="12192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Основные положения: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Соответствие ФГОС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Актуальность мат. содержания (по классам)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Использование компьютера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Принципы: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Мотивация (возраст, интерес, доступность)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Реалистичность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Проблемность</a:t>
                      </a: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Вариативность способов решения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Структура: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Текст – вербальный, графический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Иллюстрации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Справочный материал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Задания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10265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>
            <a:fillRect/>
          </a:stretch>
        </p:blipFill>
        <p:spPr bwMode="auto">
          <a:xfrm>
            <a:off x="268817" y="149225"/>
            <a:ext cx="2438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17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246F3DD-819A-47B3-BF31-84395BE6357A}" type="slidenum">
              <a:rPr lang="ru-RU" altLang="ru-RU" smtClean="0">
                <a:solidFill>
                  <a:srgbClr val="898989"/>
                </a:solidFill>
                <a:latin typeface="Calibri" pitchFamily="34" charset="0"/>
              </a:rPr>
              <a:pPr/>
              <a:t>3</a:t>
            </a:fld>
            <a:endParaRPr lang="ru-RU" altLang="ru-RU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00" y="317492"/>
            <a:ext cx="11250000" cy="6374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851" y="0"/>
            <a:ext cx="1581149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0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77" y="541165"/>
            <a:ext cx="6120000" cy="5767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636" y="2411144"/>
            <a:ext cx="6124364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18732" y="211588"/>
            <a:ext cx="5722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Шкала оценки (по одному заданию)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145" y="654855"/>
            <a:ext cx="4570007" cy="1311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21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6000" y="189000"/>
            <a:ext cx="598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Шкала </a:t>
            </a:r>
            <a:r>
              <a:rPr lang="ru-RU" b="1" dirty="0" smtClean="0">
                <a:solidFill>
                  <a:srgbClr val="002060"/>
                </a:solidFill>
              </a:rPr>
              <a:t>оценки (несколько заданий)?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1" y="645600"/>
            <a:ext cx="5850000" cy="40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867" y="558332"/>
            <a:ext cx="5940000" cy="44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00" y="4923398"/>
            <a:ext cx="4052871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46000" y="4934465"/>
            <a:ext cx="1008609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0-14%</a:t>
            </a:r>
          </a:p>
          <a:p>
            <a:r>
              <a:rPr lang="ru-RU" b="1" dirty="0" smtClean="0"/>
              <a:t>15-35%</a:t>
            </a:r>
          </a:p>
          <a:p>
            <a:r>
              <a:rPr lang="ru-RU" b="1" dirty="0" smtClean="0"/>
              <a:t>36-57%</a:t>
            </a:r>
          </a:p>
          <a:p>
            <a:r>
              <a:rPr lang="ru-RU" b="1" dirty="0" smtClean="0"/>
              <a:t>58-78%</a:t>
            </a:r>
          </a:p>
          <a:p>
            <a:r>
              <a:rPr lang="ru-RU" b="1" dirty="0" smtClean="0"/>
              <a:t>79-100%</a:t>
            </a:r>
          </a:p>
          <a:p>
            <a:endParaRPr lang="ru-RU" sz="1600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062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299AE2E-92E9-453C-8089-A8A85FE92FB3}" type="slidenum">
              <a:rPr lang="ru-RU" altLang="ru-RU" smtClean="0">
                <a:solidFill>
                  <a:srgbClr val="898989"/>
                </a:solidFill>
                <a:latin typeface="Calibri" pitchFamily="34" charset="0"/>
              </a:rPr>
              <a:pPr/>
              <a:t>32</a:t>
            </a:fld>
            <a:endParaRPr lang="ru-RU" altLang="ru-RU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72" y="270768"/>
            <a:ext cx="11620871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75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332318" y="3352800"/>
            <a:ext cx="9988549" cy="33528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ru-RU" b="1" i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b="1" i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</a:pPr>
            <a:r>
              <a:rPr lang="ru-RU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СОТРУДНИЧЕСТВО!</a:t>
            </a:r>
          </a:p>
          <a:p>
            <a:pPr marL="0" indent="0" algn="ctr">
              <a:buFont typeface="Arial" charset="0"/>
              <a:buNone/>
            </a:pPr>
            <a:r>
              <a:rPr lang="ru-RU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ТВОРЧЕСКИХ УСПЕХОВ И ЭФФЕКТИВНОЙ РАБОТЫ!</a:t>
            </a:r>
          </a:p>
          <a:p>
            <a:pPr marL="0" indent="0" algn="ctr">
              <a:buFont typeface="Arial" charset="0"/>
              <a:buNone/>
            </a:pPr>
            <a:endParaRPr lang="ru-RU" b="1" i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b="1" i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838201"/>
            <a:ext cx="51816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7951" y="228600"/>
            <a:ext cx="1581149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92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902C12D6-EF0E-4202-81F9-12DE6806C7D8}"/>
              </a:ext>
            </a:extLst>
          </p:cNvPr>
          <p:cNvSpPr txBox="1">
            <a:spLocks/>
          </p:cNvSpPr>
          <p:nvPr/>
        </p:nvSpPr>
        <p:spPr>
          <a:xfrm>
            <a:off x="2274826" y="1753263"/>
            <a:ext cx="9394499" cy="1368586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8774"/>
            <a:ext cx="6321000" cy="6039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9733" y="234000"/>
            <a:ext cx="123458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Цели изучения учебного предмета </a:t>
            </a:r>
          </a:p>
          <a:p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«Математика 5-9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 ФГОС ООО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037" y="4059000"/>
            <a:ext cx="5027375" cy="230799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000" y="324000"/>
            <a:ext cx="5273450" cy="3805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7204260" y="4599000"/>
            <a:ext cx="3915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204260" y="5004000"/>
            <a:ext cx="4465065" cy="0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204260" y="5454000"/>
            <a:ext cx="23567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266000" y="6129000"/>
            <a:ext cx="2655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88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000" y="365125"/>
            <a:ext cx="4140001" cy="1325563"/>
          </a:xfrm>
        </p:spPr>
        <p:txBody>
          <a:bodyPr>
            <a:normAutofit/>
          </a:bodyPr>
          <a:lstStyle/>
          <a:p>
            <a:r>
              <a:rPr lang="kk-KZ" sz="2400" dirty="0">
                <a:solidFill>
                  <a:srgbClr val="C00000"/>
                </a:solidFill>
              </a:rPr>
              <a:t>Функциональная математическая грамотность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6636000" y="3577942"/>
            <a:ext cx="4646363" cy="2505357"/>
          </a:xfrm>
        </p:spPr>
        <p:txBody>
          <a:bodyPr>
            <a:normAutofit fontScale="62500" lnSpcReduction="20000"/>
          </a:bodyPr>
          <a:lstStyle/>
          <a:p>
            <a:pPr algn="just">
              <a:defRPr/>
            </a:pPr>
            <a:r>
              <a:rPr lang="ru-RU" dirty="0">
                <a:solidFill>
                  <a:srgbClr val="002060"/>
                </a:solidFill>
              </a:rPr>
              <a:t>«В телевизионной передаче журналист показал следующую диаграмму и сказал: “Диаграмма показывает, что по сравнению с 1998 годом в 1999-м резко возросло число ограблений”. Вопрос: считаете ли вы, что журналист сделал правильный вывод на основе данной диаграммы? </a:t>
            </a:r>
          </a:p>
          <a:p>
            <a:pPr algn="just">
              <a:defRPr/>
            </a:pPr>
            <a:r>
              <a:rPr lang="ru-RU" b="1" dirty="0">
                <a:solidFill>
                  <a:srgbClr val="C00000"/>
                </a:solidFill>
              </a:rPr>
              <a:t>Задание. </a:t>
            </a:r>
          </a:p>
          <a:p>
            <a:pPr algn="just">
              <a:defRPr/>
            </a:pPr>
            <a:r>
              <a:rPr lang="ru-RU" b="1" dirty="0">
                <a:solidFill>
                  <a:srgbClr val="002060"/>
                </a:solidFill>
              </a:rPr>
              <a:t>Дайте несколько вариантов решения данной задачи</a:t>
            </a:r>
          </a:p>
          <a:p>
            <a:pPr algn="just"/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1000" y="783332"/>
            <a:ext cx="4969781" cy="26906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6000" y="1501031"/>
            <a:ext cx="5175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kk-KZ" altLang="ru-RU" dirty="0">
                <a:solidFill>
                  <a:srgbClr val="002060"/>
                </a:solidFill>
              </a:rPr>
              <a:t>Способность человека: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kk-KZ" altLang="ru-RU" dirty="0">
                <a:solidFill>
                  <a:srgbClr val="002060"/>
                </a:solidFill>
              </a:rPr>
              <a:t>определять и понимать роль математики в мире, в котором он живет</a:t>
            </a:r>
          </a:p>
          <a:p>
            <a:pPr algn="just">
              <a:defRPr/>
            </a:pPr>
            <a:r>
              <a:rPr lang="kk-KZ" altLang="ru-RU" dirty="0">
                <a:solidFill>
                  <a:srgbClr val="002060"/>
                </a:solidFill>
              </a:rPr>
              <a:t>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kk-KZ" altLang="ru-RU" dirty="0">
                <a:solidFill>
                  <a:srgbClr val="002060"/>
                </a:solidFill>
              </a:rPr>
              <a:t>высказывать хорошо обоснованные математические суждения </a:t>
            </a:r>
          </a:p>
          <a:p>
            <a:pPr algn="just">
              <a:defRPr/>
            </a:pPr>
            <a:endParaRPr lang="kk-KZ" altLang="ru-RU" dirty="0">
              <a:solidFill>
                <a:srgbClr val="002060"/>
              </a:solidFill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kk-KZ" altLang="ru-RU" dirty="0">
                <a:solidFill>
                  <a:srgbClr val="002060"/>
                </a:solidFill>
              </a:rPr>
              <a:t> использовать математику так, чтобы удовлетворять в настоящем и в будущем потребности, созидательному и мыслящему гражданину</a:t>
            </a:r>
            <a:endParaRPr lang="ru-RU" alt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000" y="4794010"/>
            <a:ext cx="1651987" cy="1709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32986" y="414000"/>
            <a:ext cx="4963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C00000"/>
                </a:solidFill>
              </a:rPr>
              <a:t>                          Практическая работа №1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2211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902C12D6-EF0E-4202-81F9-12DE6806C7D8}"/>
              </a:ext>
            </a:extLst>
          </p:cNvPr>
          <p:cNvSpPr txBox="1">
            <a:spLocks/>
          </p:cNvSpPr>
          <p:nvPr/>
        </p:nvSpPr>
        <p:spPr>
          <a:xfrm>
            <a:off x="1461000" y="1854000"/>
            <a:ext cx="9394499" cy="1368586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000" y="1158497"/>
            <a:ext cx="6120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1 Фундаментальные математические идеи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затрагивает такие области как </a:t>
            </a:r>
            <a:r>
              <a:rPr lang="ru-RU" b="1" i="1" u="sng" dirty="0">
                <a:solidFill>
                  <a:srgbClr val="002060"/>
                </a:solidFill>
              </a:rPr>
              <a:t>«Изменения и зависимости»</a:t>
            </a:r>
            <a:r>
              <a:rPr lang="ru-RU" b="1" u="sng" dirty="0">
                <a:solidFill>
                  <a:srgbClr val="002060"/>
                </a:solidFill>
              </a:rPr>
              <a:t> </a:t>
            </a:r>
            <a:r>
              <a:rPr lang="ru-RU" i="1" dirty="0">
                <a:solidFill>
                  <a:srgbClr val="002060"/>
                </a:solidFill>
              </a:rPr>
              <a:t>(зависимость между переменными, временные и постоянные связи, использование математических моделей), </a:t>
            </a:r>
            <a:r>
              <a:rPr lang="ru-RU" b="1" i="1" u="sng" dirty="0">
                <a:solidFill>
                  <a:srgbClr val="002060"/>
                </a:solidFill>
              </a:rPr>
              <a:t>«Пространство и форма»</a:t>
            </a:r>
            <a:r>
              <a:rPr lang="ru-RU" i="1" dirty="0">
                <a:solidFill>
                  <a:srgbClr val="002060"/>
                </a:solidFill>
              </a:rPr>
              <a:t> (геометрические формы, схемы, предметы и пространственная визуализация), </a:t>
            </a:r>
            <a:r>
              <a:rPr lang="ru-RU" b="1" i="1" u="sng" dirty="0">
                <a:solidFill>
                  <a:srgbClr val="002060"/>
                </a:solidFill>
              </a:rPr>
              <a:t>«Неопределенность и данные» </a:t>
            </a:r>
            <a:r>
              <a:rPr lang="ru-RU" i="1" dirty="0">
                <a:solidFill>
                  <a:srgbClr val="002060"/>
                </a:solidFill>
              </a:rPr>
              <a:t>(вероятностные и статистические явления, определение и обобщение информации, научное прогнозирование) и </a:t>
            </a:r>
            <a:r>
              <a:rPr lang="ru-RU" b="1" i="1" u="sng" dirty="0">
                <a:solidFill>
                  <a:srgbClr val="002060"/>
                </a:solidFill>
              </a:rPr>
              <a:t>«Количество» </a:t>
            </a:r>
            <a:r>
              <a:rPr lang="ru-RU" i="1" dirty="0">
                <a:solidFill>
                  <a:srgbClr val="002060"/>
                </a:solidFill>
              </a:rPr>
              <a:t>(толкование и аргументирование данных, понимание единиц измерения и использование арифметического мышления). </a:t>
            </a:r>
          </a:p>
          <a:p>
            <a:pPr algn="just"/>
            <a:endParaRPr lang="ru-RU" u="sng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000" y="512166"/>
            <a:ext cx="657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Два основополагающих принципа понятия «Математическая грамотность»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6000" y="4869000"/>
            <a:ext cx="8988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2.Математическая компетентность</a:t>
            </a:r>
          </a:p>
          <a:p>
            <a:pPr algn="just"/>
            <a:r>
              <a:rPr lang="ru-RU" dirty="0">
                <a:solidFill>
                  <a:srgbClr val="C00000"/>
                </a:solidFill>
              </a:rPr>
              <a:t>(Когнитивные процессы)</a:t>
            </a:r>
          </a:p>
          <a:p>
            <a:pPr algn="just"/>
            <a:r>
              <a:rPr lang="ru-RU" u="sng" dirty="0">
                <a:solidFill>
                  <a:srgbClr val="002060"/>
                </a:solidFill>
              </a:rPr>
              <a:t>Формулировать </a:t>
            </a:r>
          </a:p>
          <a:p>
            <a:pPr algn="just"/>
            <a:r>
              <a:rPr lang="ru-RU" u="sng" dirty="0">
                <a:solidFill>
                  <a:srgbClr val="002060"/>
                </a:solidFill>
              </a:rPr>
              <a:t>Применять</a:t>
            </a:r>
          </a:p>
          <a:p>
            <a:pPr algn="just"/>
            <a:r>
              <a:rPr lang="ru-RU" u="sng" dirty="0" err="1">
                <a:solidFill>
                  <a:srgbClr val="002060"/>
                </a:solidFill>
              </a:rPr>
              <a:t>Интерпритировать</a:t>
            </a:r>
            <a:endParaRPr lang="ru-RU" u="sng" dirty="0">
              <a:solidFill>
                <a:srgbClr val="002060"/>
              </a:solidFill>
            </a:endParaRPr>
          </a:p>
          <a:p>
            <a:pPr algn="just"/>
            <a:r>
              <a:rPr lang="ru-RU" u="sng" dirty="0">
                <a:solidFill>
                  <a:srgbClr val="002060"/>
                </a:solidFill>
              </a:rPr>
              <a:t>Рассуждать</a:t>
            </a:r>
          </a:p>
          <a:p>
            <a:pPr algn="just"/>
            <a:endParaRPr lang="ru-RU" u="sng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6000" y="5004000"/>
            <a:ext cx="816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Контексты задач</a:t>
            </a:r>
            <a:endParaRPr lang="ru-RU" dirty="0">
              <a:solidFill>
                <a:srgbClr val="C00000"/>
              </a:solidFill>
            </a:endParaRPr>
          </a:p>
          <a:p>
            <a:pPr algn="just"/>
            <a:r>
              <a:rPr lang="ru-RU" u="sng" dirty="0">
                <a:solidFill>
                  <a:srgbClr val="002060"/>
                </a:solidFill>
              </a:rPr>
              <a:t>Личный</a:t>
            </a:r>
          </a:p>
          <a:p>
            <a:pPr algn="just"/>
            <a:r>
              <a:rPr lang="ru-RU" u="sng" dirty="0">
                <a:solidFill>
                  <a:srgbClr val="002060"/>
                </a:solidFill>
              </a:rPr>
              <a:t>Общественный</a:t>
            </a:r>
          </a:p>
          <a:p>
            <a:pPr algn="just"/>
            <a:r>
              <a:rPr lang="ru-RU" u="sng" dirty="0">
                <a:solidFill>
                  <a:srgbClr val="002060"/>
                </a:solidFill>
              </a:rPr>
              <a:t>Профессиональный</a:t>
            </a:r>
          </a:p>
          <a:p>
            <a:pPr algn="just"/>
            <a:r>
              <a:rPr lang="ru-RU" u="sng" dirty="0">
                <a:solidFill>
                  <a:srgbClr val="002060"/>
                </a:solidFill>
              </a:rPr>
              <a:t>Научный</a:t>
            </a:r>
          </a:p>
        </p:txBody>
      </p:sp>
      <p:pic>
        <p:nvPicPr>
          <p:cNvPr id="9" name="Объект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91000" y="800695"/>
            <a:ext cx="3981000" cy="2898586"/>
          </a:xfrm>
          <a:prstGeom prst="rect">
            <a:avLst/>
          </a:prstGeom>
        </p:spPr>
      </p:pic>
      <p:pic>
        <p:nvPicPr>
          <p:cNvPr id="10" name="Объект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793" y="4101623"/>
            <a:ext cx="3890999" cy="2567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221000" y="324000"/>
            <a:ext cx="452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C00000"/>
                </a:solidFill>
              </a:rPr>
              <a:t>Результаты </a:t>
            </a:r>
            <a:r>
              <a:rPr lang="en-US" b="1" dirty="0">
                <a:solidFill>
                  <a:srgbClr val="C00000"/>
                </a:solidFill>
              </a:rPr>
              <a:t>PISA 2018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ru-RU" sz="1400" b="1" i="1" cap="all" dirty="0">
                <a:solidFill>
                  <a:srgbClr val="C00000"/>
                </a:solidFill>
              </a:rPr>
              <a:t>по областям содержания </a:t>
            </a:r>
            <a:endParaRPr lang="ru-RU" sz="1400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233685" y="3807361"/>
            <a:ext cx="27656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i="1" cap="all" dirty="0">
                <a:solidFill>
                  <a:srgbClr val="C00000"/>
                </a:solidFill>
                <a:latin typeface="Arial" charset="0"/>
              </a:rPr>
              <a:t>по</a:t>
            </a:r>
            <a:r>
              <a:rPr lang="en-US" sz="1400" b="1" i="1" cap="all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ru-RU" sz="1400" b="1" i="1" cap="all" dirty="0">
                <a:solidFill>
                  <a:srgbClr val="C00000"/>
                </a:solidFill>
                <a:latin typeface="Arial" charset="0"/>
              </a:rPr>
              <a:t> видам деятельности</a:t>
            </a:r>
            <a:endParaRPr lang="ru-RU" sz="140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51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609600" y="1"/>
            <a:ext cx="10972800" cy="59399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Компетенции математической грамотности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516000" y="954000"/>
            <a:ext cx="4140000" cy="5204563"/>
          </a:xfrm>
        </p:spPr>
        <p:txBody>
          <a:bodyPr>
            <a:normAutofit/>
          </a:bodyPr>
          <a:lstStyle/>
          <a:p>
            <a:pPr marL="0" indent="0" algn="just">
              <a:buFont typeface="Arial" charset="0"/>
              <a:buNone/>
            </a:pPr>
            <a:endParaRPr lang="ru-RU" sz="2400" b="1" dirty="0">
              <a:solidFill>
                <a:srgbClr val="C00000"/>
              </a:solidFill>
            </a:endParaRPr>
          </a:p>
          <a:p>
            <a:pPr marL="0" indent="0" algn="just">
              <a:buFont typeface="Arial" charset="0"/>
              <a:buNone/>
            </a:pPr>
            <a:endParaRPr lang="ru-RU" sz="2400" b="1" dirty="0">
              <a:solidFill>
                <a:srgbClr val="C00000"/>
              </a:solidFill>
            </a:endParaRPr>
          </a:p>
          <a:p>
            <a:pPr marL="0" indent="0" algn="just">
              <a:buFont typeface="Arial" charset="0"/>
              <a:buNone/>
            </a:pPr>
            <a:endParaRPr lang="ru-RU" sz="2400" b="1" dirty="0">
              <a:solidFill>
                <a:srgbClr val="C00000"/>
              </a:solidFill>
            </a:endParaRPr>
          </a:p>
          <a:p>
            <a:pPr marL="0" indent="0" algn="just">
              <a:buFont typeface="Arial" charset="0"/>
              <a:buNone/>
            </a:pPr>
            <a:endParaRPr lang="ru-RU" sz="2000" dirty="0">
              <a:solidFill>
                <a:srgbClr val="002060"/>
              </a:solidFill>
            </a:endParaRPr>
          </a:p>
          <a:p>
            <a:pPr marL="0" indent="0" algn="just">
              <a:buFont typeface="Arial" charset="0"/>
              <a:buNone/>
            </a:pPr>
            <a:endParaRPr lang="ru-RU" sz="2000" dirty="0">
              <a:solidFill>
                <a:srgbClr val="002060"/>
              </a:solidFill>
            </a:endParaRPr>
          </a:p>
          <a:p>
            <a:pPr marL="0" indent="0" algn="just">
              <a:buFont typeface="Arial" charset="0"/>
              <a:buNone/>
            </a:pPr>
            <a:endParaRPr lang="ru-RU" sz="2000" dirty="0">
              <a:solidFill>
                <a:srgbClr val="002060"/>
              </a:solidFill>
            </a:endParaRPr>
          </a:p>
          <a:p>
            <a:pPr marL="0" indent="0" algn="just">
              <a:buFont typeface="Arial" charset="0"/>
              <a:buNone/>
            </a:pPr>
            <a:endParaRPr lang="ru-RU" altLang="ru-RU" sz="2000" dirty="0"/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4751" y="92368"/>
            <a:ext cx="1067667" cy="411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390317"/>
              </p:ext>
            </p:extLst>
          </p:nvPr>
        </p:nvGraphicFramePr>
        <p:xfrm>
          <a:off x="111000" y="639000"/>
          <a:ext cx="12100005" cy="7062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38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861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2031">
                <a:tc>
                  <a:txBody>
                    <a:bodyPr/>
                    <a:lstStyle/>
                    <a:p>
                      <a:r>
                        <a:rPr lang="ru-RU" dirty="0"/>
                        <a:t>Компетенции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Примеры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30820">
                <a:tc>
                  <a:txBody>
                    <a:bodyPr/>
                    <a:lstStyle/>
                    <a:p>
                      <a:pPr marL="0" indent="0" algn="just">
                        <a:buFont typeface="Arial" charset="0"/>
                        <a:buNone/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Формулировать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– это способность распознавать и выявлять возможности использовать математику, а затем трансформировать проблему, представленную в контексте реального мира, в математическую структуру.</a:t>
                      </a:r>
                    </a:p>
                    <a:p>
                      <a:pPr marL="0" indent="0" algn="just">
                        <a:buFont typeface="Arial" charset="0"/>
                        <a:buNone/>
                      </a:pP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>
                          <a:solidFill>
                            <a:srgbClr val="002060"/>
                          </a:solidFill>
                        </a:rPr>
                        <a:t>Вариант 1.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Токарь изготавливает 10 деталей в день. Сколько деталей изготовит токарь за 10 дней, если работает с одинаковой производительностью</a:t>
                      </a:r>
                    </a:p>
                    <a:p>
                      <a:pPr algn="just"/>
                      <a:r>
                        <a:rPr lang="ru-RU" sz="1600" b="1" dirty="0">
                          <a:solidFill>
                            <a:srgbClr val="002060"/>
                          </a:solidFill>
                        </a:rPr>
                        <a:t>Вариант 2.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Токарь изготавливает 10 деталей в день. </a:t>
                      </a:r>
                    </a:p>
                    <a:p>
                      <a:pPr algn="just"/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Сколько деталей изготовит токарь со 2 по 11 сентября,</a:t>
                      </a:r>
                    </a:p>
                    <a:p>
                      <a:pPr algn="just"/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 если работает с одинаковой производительностью и </a:t>
                      </a:r>
                    </a:p>
                    <a:p>
                      <a:pPr algn="just"/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без выходных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96133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Применять</a:t>
                      </a:r>
                      <a:r>
                        <a:rPr lang="ru-RU" sz="1600" dirty="0"/>
                        <a:t>-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это способность применять математические понятия, факты, процедуры, рассуждения и  инструменты для решения математически сформулированной проблемы и получения математических выводов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  <a:p>
                      <a:pPr marL="0" indent="0" algn="just">
                        <a:buFont typeface="Arial" charset="0"/>
                        <a:buNone/>
                      </a:pP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 1. 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Оля, Катя, Таня -  подружки. Рост Оли 156 см, рост Кати – 160 см, а рост Тани -164 см. Найдите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средний рост девочек.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 2. 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Оля, Катя, Таня -  подружки.  Их средний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рост равен 160см.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Объясните, как подсчитать средний рост девочек.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44296">
                <a:tc>
                  <a:txBody>
                    <a:bodyPr/>
                    <a:lstStyle/>
                    <a:p>
                      <a:pPr marL="0" indent="0" algn="just">
                        <a:buFont typeface="Arial" charset="0"/>
                        <a:buNone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Интерпретировать-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</a:rPr>
                        <a:t>это способность размышлять над математическим решением, результатами или выводами, интерпретировать и оценивать их в контексте реальной проблемы.</a:t>
                      </a:r>
                    </a:p>
                    <a:p>
                      <a:pPr marL="0" indent="0" algn="just">
                        <a:buFont typeface="Arial" charset="0"/>
                        <a:buNone/>
                      </a:pP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 1. 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Пользуясь</a:t>
                      </a:r>
                      <a:r>
                        <a:rPr lang="ru-RU" sz="16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таблицей</a:t>
                      </a:r>
                    </a:p>
                    <a:p>
                      <a:r>
                        <a:rPr lang="ru-RU" sz="16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установите:</a:t>
                      </a:r>
                    </a:p>
                    <a:p>
                      <a:endParaRPr lang="ru-RU" sz="1600" b="1" kern="1200" baseline="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 2. </a:t>
                      </a:r>
                      <a:r>
                        <a:rPr lang="ru-RU" sz="16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Пользуясь справочной </a:t>
                      </a:r>
                    </a:p>
                    <a:p>
                      <a:r>
                        <a:rPr lang="ru-RU" sz="16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таблицей (сети интернет) </a:t>
                      </a:r>
                    </a:p>
                    <a:p>
                      <a:r>
                        <a:rPr lang="ru-RU" sz="16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определите глубину этих морей. </a:t>
                      </a:r>
                    </a:p>
                    <a:p>
                      <a:r>
                        <a:rPr lang="ru-RU" sz="16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Можно ли построить столбчатую </a:t>
                      </a:r>
                    </a:p>
                    <a:p>
                      <a:r>
                        <a:rPr lang="ru-RU" sz="16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Диаграмму используя эти данные?</a:t>
                      </a:r>
                      <a:endParaRPr lang="en-US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9281" y="1588271"/>
            <a:ext cx="1341568" cy="110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204" y="3429000"/>
            <a:ext cx="1417438" cy="86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051" y="4428000"/>
            <a:ext cx="3258081" cy="2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69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Компетенция «Рассуждать</a:t>
            </a:r>
            <a:r>
              <a:rPr lang="ru-RU" sz="2000" b="0" dirty="0">
                <a:solidFill>
                  <a:srgbClr val="C00000"/>
                </a:solidFill>
              </a:rPr>
              <a:t>»                                      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606001" y="1449000"/>
            <a:ext cx="5580000" cy="4634300"/>
          </a:xfrm>
        </p:spPr>
        <p:txBody>
          <a:bodyPr>
            <a:normAutofit fontScale="55000" lnSpcReduction="20000"/>
          </a:bodyPr>
          <a:lstStyle/>
          <a:p>
            <a:pPr algn="just">
              <a:defRPr/>
            </a:pPr>
            <a:r>
              <a:rPr lang="ru-RU" b="1" dirty="0">
                <a:solidFill>
                  <a:srgbClr val="C00000"/>
                </a:solidFill>
              </a:rPr>
              <a:t>Логика: </a:t>
            </a:r>
            <a:r>
              <a:rPr lang="ru-RU" dirty="0">
                <a:solidFill>
                  <a:srgbClr val="002060"/>
                </a:solidFill>
              </a:rPr>
              <a:t>Делать несложный вывод. Выбирать, давать  соответствующее обоснование. Размышлять над аргументами, рассуждениями и выводами </a:t>
            </a:r>
            <a:r>
              <a:rPr lang="ru-RU" dirty="0" err="1">
                <a:solidFill>
                  <a:srgbClr val="002060"/>
                </a:solidFill>
              </a:rPr>
              <a:t>матем</a:t>
            </a:r>
            <a:r>
              <a:rPr lang="ru-RU" dirty="0">
                <a:solidFill>
                  <a:srgbClr val="002060"/>
                </a:solidFill>
              </a:rPr>
              <a:t>. результата.</a:t>
            </a:r>
          </a:p>
          <a:p>
            <a:pPr algn="just">
              <a:defRPr/>
            </a:pPr>
            <a:r>
              <a:rPr lang="ru-RU" b="1" dirty="0">
                <a:solidFill>
                  <a:srgbClr val="C00000"/>
                </a:solidFill>
              </a:rPr>
              <a:t>Рассуждать «над формулированием»: </a:t>
            </a:r>
            <a:r>
              <a:rPr lang="ru-RU" dirty="0">
                <a:solidFill>
                  <a:srgbClr val="002060"/>
                </a:solidFill>
              </a:rPr>
              <a:t>Представлять ситуацию различными способами, в том числе в соответствии с различными мат. теориями,  делать соответствующие допущения. Объяснять и защищать созданные представления. Анализировать схожее и различия между моделью и мат. задачей, которую она моделирует. Определять, критиковать ограничения модели. Объяснять отношения между контекстно-обусловленным языком проблемы и формально-символическим языком ее представления на языке математики .</a:t>
            </a:r>
          </a:p>
          <a:p>
            <a:pPr algn="just">
              <a:defRPr/>
            </a:pPr>
            <a:r>
              <a:rPr lang="ru-RU" b="1" dirty="0">
                <a:solidFill>
                  <a:srgbClr val="C00000"/>
                </a:solidFill>
              </a:rPr>
              <a:t>Рассуждать «над решением»: </a:t>
            </a:r>
            <a:r>
              <a:rPr lang="ru-RU" dirty="0">
                <a:solidFill>
                  <a:srgbClr val="002060"/>
                </a:solidFill>
              </a:rPr>
              <a:t>Понимать и использовать определения, правила, алгоритмы и формальные системы. Объяснять, как алгоритм работает, обнаруживать и исправлять ошибки в алгоритмах и процедурах. Обосновывать выбираемые и предложенные процедуры и модели с точки зрения получения результата. Размышлять над мат. решением и создавать объяснения и аргументацию, которые его поддерживают  или опровергают.</a:t>
            </a:r>
            <a:endParaRPr lang="en-US" dirty="0"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b="1" dirty="0">
                <a:solidFill>
                  <a:srgbClr val="C00000"/>
                </a:solidFill>
              </a:rPr>
              <a:t>Рассуждать «над результатом»: </a:t>
            </a:r>
            <a:r>
              <a:rPr lang="ru-RU" dirty="0">
                <a:solidFill>
                  <a:srgbClr val="002060"/>
                </a:solidFill>
              </a:rPr>
              <a:t>Аргументировать результат математически. Объяснить его разумность в рамках ситуации. Интерпретировать мат. результат в контексте ситуации в целях объяснения полученного результата.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171DC37-63D3-F255-6A21-898405CC5AA1}"/>
              </a:ext>
            </a:extLst>
          </p:cNvPr>
          <p:cNvSpPr txBox="1"/>
          <p:nvPr/>
        </p:nvSpPr>
        <p:spPr>
          <a:xfrm>
            <a:off x="6906000" y="2002601"/>
            <a:ext cx="467999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из газетной статьи: «На международной выставке «Туризм без границ» посетители были поражены стендом фирмы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Preved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-Tour. Это надо видеть! Прямо в павильоне установлен надувной глобус высотой с четырехэтажный дом. А вокруг него летают пчелы, символизирующие самолеты, которые перевозят туристов. Похоже, насекомые самые настоящие. К счастью, никто из посетителей не пожаловался на укусы, и защитники животных тоже не выражали протестов…» А теперь вопрос: можно ли считать математически корректным использование пчел в качестве моделей самолетов?</a:t>
            </a:r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272332C6-24F8-2B43-0AFE-F5CF42DD8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591" y="202402"/>
            <a:ext cx="2645132" cy="184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558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/>
          <a:lstStyle/>
          <a:p>
            <a:r>
              <a:rPr lang="kk-KZ" altLang="ru-RU" sz="2400" b="1" i="1" smtClean="0">
                <a:solidFill>
                  <a:srgbClr val="FF0000"/>
                </a:solidFill>
              </a:rPr>
              <a:t>М</a:t>
            </a:r>
            <a:r>
              <a:rPr lang="ru-RU" altLang="ru-RU" sz="2400" b="1" i="1" smtClean="0">
                <a:solidFill>
                  <a:srgbClr val="FF0000"/>
                </a:solidFill>
              </a:rPr>
              <a:t>атематическ</a:t>
            </a:r>
            <a:r>
              <a:rPr lang="kk-KZ" altLang="ru-RU" sz="2400" b="1" i="1" smtClean="0">
                <a:solidFill>
                  <a:srgbClr val="FF0000"/>
                </a:solidFill>
              </a:rPr>
              <a:t>ая</a:t>
            </a:r>
            <a:r>
              <a:rPr lang="ru-RU" altLang="ru-RU" sz="2400" b="1" i="1" smtClean="0">
                <a:solidFill>
                  <a:srgbClr val="FF0000"/>
                </a:solidFill>
              </a:rPr>
              <a:t> модель решения задачи</a:t>
            </a:r>
            <a:endParaRPr lang="ru-RU" altLang="ru-RU" sz="24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4191000"/>
            <a:ext cx="10972800" cy="2667000"/>
          </a:xfrm>
        </p:spPr>
        <p:txBody>
          <a:bodyPr>
            <a:normAutofit fontScale="700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kk-KZ" b="1" i="1" dirty="0" smtClean="0"/>
              <a:t>       </a:t>
            </a:r>
            <a:r>
              <a:rPr lang="kk-KZ" dirty="0" smtClean="0">
                <a:solidFill>
                  <a:srgbClr val="002060"/>
                </a:solidFill>
              </a:rPr>
              <a:t>это  </a:t>
            </a:r>
            <a:r>
              <a:rPr lang="ru-RU" b="1" i="1" dirty="0" smtClean="0">
                <a:solidFill>
                  <a:srgbClr val="002060"/>
                </a:solidFill>
              </a:rPr>
              <a:t>способность</a:t>
            </a:r>
            <a:r>
              <a:rPr lang="ru-RU" dirty="0" smtClean="0">
                <a:solidFill>
                  <a:srgbClr val="002060"/>
                </a:solidFill>
              </a:rPr>
              <a:t> учащихся:</a:t>
            </a:r>
          </a:p>
          <a:p>
            <a:pPr algn="just">
              <a:buFont typeface="Arial" charset="0"/>
              <a:buNone/>
              <a:defRPr/>
            </a:pPr>
            <a:r>
              <a:rPr lang="ru-RU" i="1" dirty="0" smtClean="0">
                <a:solidFill>
                  <a:srgbClr val="002060"/>
                </a:solidFill>
              </a:rPr>
              <a:t>   -  </a:t>
            </a:r>
            <a:r>
              <a:rPr lang="ru-RU" b="1" u="sng" dirty="0" smtClean="0">
                <a:solidFill>
                  <a:srgbClr val="002060"/>
                </a:solidFill>
              </a:rPr>
              <a:t>распознавать проблемы</a:t>
            </a:r>
            <a:r>
              <a:rPr lang="ru-RU" dirty="0" smtClean="0">
                <a:solidFill>
                  <a:srgbClr val="002060"/>
                </a:solidFill>
              </a:rPr>
              <a:t>, возникающие в окружающей действительности и которые можно решить средствами математики;</a:t>
            </a:r>
          </a:p>
          <a:p>
            <a:pPr algn="just">
              <a:buFont typeface="Arial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    </a:t>
            </a:r>
            <a:r>
              <a:rPr lang="ru-RU" b="1" u="sng" dirty="0" smtClean="0">
                <a:solidFill>
                  <a:srgbClr val="002060"/>
                </a:solidFill>
              </a:rPr>
              <a:t>-  формулировать эти проблемы </a:t>
            </a:r>
            <a:r>
              <a:rPr lang="ru-RU" dirty="0" smtClean="0">
                <a:solidFill>
                  <a:srgbClr val="002060"/>
                </a:solidFill>
              </a:rPr>
              <a:t>на языке математики;</a:t>
            </a:r>
          </a:p>
          <a:p>
            <a:pPr algn="just">
              <a:buFont typeface="Arial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   -  </a:t>
            </a:r>
            <a:r>
              <a:rPr lang="ru-RU" b="1" u="sng" dirty="0" smtClean="0">
                <a:solidFill>
                  <a:srgbClr val="002060"/>
                </a:solidFill>
              </a:rPr>
              <a:t>решать эти проблемы</a:t>
            </a:r>
            <a:r>
              <a:rPr lang="ru-RU" dirty="0" smtClean="0">
                <a:solidFill>
                  <a:srgbClr val="002060"/>
                </a:solidFill>
              </a:rPr>
              <a:t>, используя математические факты и методы;</a:t>
            </a:r>
          </a:p>
          <a:p>
            <a:pPr algn="just">
              <a:buFont typeface="Arial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    - </a:t>
            </a:r>
            <a:r>
              <a:rPr lang="ru-RU" b="1" u="sng" dirty="0" smtClean="0">
                <a:solidFill>
                  <a:srgbClr val="002060"/>
                </a:solidFill>
              </a:rPr>
              <a:t>анализировать</a:t>
            </a:r>
            <a:r>
              <a:rPr lang="ru-RU" dirty="0" smtClean="0">
                <a:solidFill>
                  <a:srgbClr val="002060"/>
                </a:solidFill>
              </a:rPr>
              <a:t> использованные методы решения;</a:t>
            </a:r>
          </a:p>
          <a:p>
            <a:pPr algn="just">
              <a:buFont typeface="Arial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     -</a:t>
            </a:r>
            <a:r>
              <a:rPr lang="ru-RU" b="1" u="sng" dirty="0" smtClean="0">
                <a:solidFill>
                  <a:srgbClr val="002060"/>
                </a:solidFill>
              </a:rPr>
              <a:t>интерпретировать полученные результаты </a:t>
            </a:r>
            <a:r>
              <a:rPr lang="ru-RU" dirty="0" smtClean="0">
                <a:solidFill>
                  <a:srgbClr val="002060"/>
                </a:solidFill>
              </a:rPr>
              <a:t>с учетом поставленной проблемы;</a:t>
            </a:r>
          </a:p>
          <a:p>
            <a:pPr algn="just">
              <a:buFont typeface="Arial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    - </a:t>
            </a:r>
            <a:r>
              <a:rPr lang="ru-RU" b="1" u="sng" dirty="0" smtClean="0">
                <a:solidFill>
                  <a:srgbClr val="002060"/>
                </a:solidFill>
              </a:rPr>
              <a:t>формулировать и записывать результаты </a:t>
            </a:r>
            <a:r>
              <a:rPr lang="ru-RU" dirty="0" smtClean="0">
                <a:solidFill>
                  <a:srgbClr val="002060"/>
                </a:solidFill>
              </a:rPr>
              <a:t>решения.  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990600"/>
            <a:ext cx="80518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7951" y="228600"/>
            <a:ext cx="1581149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Box 1"/>
          <p:cNvSpPr txBox="1">
            <a:spLocks noChangeArrowheads="1"/>
          </p:cNvSpPr>
          <p:nvPr/>
        </p:nvSpPr>
        <p:spPr bwMode="auto">
          <a:xfrm>
            <a:off x="4880999" y="2286000"/>
            <a:ext cx="28279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2400" b="1" dirty="0">
                <a:solidFill>
                  <a:srgbClr val="C00000"/>
                </a:solidFill>
              </a:rPr>
              <a:t>РАССУЖДАТЬ</a:t>
            </a:r>
          </a:p>
        </p:txBody>
      </p:sp>
    </p:spTree>
    <p:extLst>
      <p:ext uri="{BB962C8B-B14F-4D97-AF65-F5344CB8AC3E}">
        <p14:creationId xmlns:p14="http://schemas.microsoft.com/office/powerpoint/2010/main" val="329002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025373"/>
      </a:dk2>
      <a:lt2>
        <a:srgbClr val="E7E6E6"/>
      </a:lt2>
      <a:accent1>
        <a:srgbClr val="025373"/>
      </a:accent1>
      <a:accent2>
        <a:srgbClr val="0378A6"/>
      </a:accent2>
      <a:accent3>
        <a:srgbClr val="F2CB05"/>
      </a:accent3>
      <a:accent4>
        <a:srgbClr val="D6D6D6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2542</Words>
  <Application>Microsoft Office PowerPoint</Application>
  <PresentationFormat>Произвольный</PresentationFormat>
  <Paragraphs>457</Paragraphs>
  <Slides>33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Функциональная математическая грамотность</vt:lpstr>
      <vt:lpstr>Презентация PowerPoint</vt:lpstr>
      <vt:lpstr>Компетенции математической грамотности</vt:lpstr>
      <vt:lpstr>Компетенция «Рассуждать»                                       </vt:lpstr>
      <vt:lpstr>Математическая модель решения задачи</vt:lpstr>
      <vt:lpstr>ГАРАЖ</vt:lpstr>
      <vt:lpstr>. </vt:lpstr>
      <vt:lpstr>. </vt:lpstr>
      <vt:lpstr>. </vt:lpstr>
      <vt:lpstr>. </vt:lpstr>
      <vt:lpstr>. </vt:lpstr>
      <vt:lpstr>. </vt:lpstr>
      <vt:lpstr>Презентация PowerPoint</vt:lpstr>
      <vt:lpstr>Презентация PowerPoint</vt:lpstr>
      <vt:lpstr>Презентация PowerPoint</vt:lpstr>
      <vt:lpstr>Презентация PowerPoint</vt:lpstr>
      <vt:lpstr>   </vt:lpstr>
      <vt:lpstr>Презентация PowerPoint</vt:lpstr>
      <vt:lpstr>Модель мотивации школьника в условиях дифференцированного подхода</vt:lpstr>
      <vt:lpstr>Модель этапа целеполагания в условиях дифференцированного подхода</vt:lpstr>
      <vt:lpstr>Практикум по организации деятельности школьников в условиях дифференцированного подхода</vt:lpstr>
      <vt:lpstr>Модель оценки образовательных результатов в условиях дифференцированного подхода</vt:lpstr>
      <vt:lpstr>Презентация PowerPoint</vt:lpstr>
      <vt:lpstr>Всероссийский мониторинг формирования функциональной грамотности по модели PISA</vt:lpstr>
      <vt:lpstr>«Мягкий» мониторинг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Кадырова Фарида Задитовна</cp:lastModifiedBy>
  <cp:revision>242</cp:revision>
  <dcterms:created xsi:type="dcterms:W3CDTF">2020-06-21T13:18:43Z</dcterms:created>
  <dcterms:modified xsi:type="dcterms:W3CDTF">2023-02-02T06:47:38Z</dcterms:modified>
</cp:coreProperties>
</file>